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9" r:id="rId1"/>
  </p:sldMasterIdLst>
  <p:notesMasterIdLst>
    <p:notesMasterId r:id="rId50"/>
  </p:notesMasterIdLst>
  <p:handoutMasterIdLst>
    <p:handoutMasterId r:id="rId51"/>
  </p:handoutMasterIdLst>
  <p:sldIdLst>
    <p:sldId id="256" r:id="rId2"/>
    <p:sldId id="257" r:id="rId3"/>
    <p:sldId id="261" r:id="rId4"/>
    <p:sldId id="262" r:id="rId5"/>
    <p:sldId id="263" r:id="rId6"/>
    <p:sldId id="264" r:id="rId7"/>
    <p:sldId id="266" r:id="rId8"/>
    <p:sldId id="269" r:id="rId9"/>
    <p:sldId id="267" r:id="rId10"/>
    <p:sldId id="259" r:id="rId11"/>
    <p:sldId id="274" r:id="rId12"/>
    <p:sldId id="275" r:id="rId13"/>
    <p:sldId id="277" r:id="rId14"/>
    <p:sldId id="278" r:id="rId15"/>
    <p:sldId id="279" r:id="rId16"/>
    <p:sldId id="317" r:id="rId17"/>
    <p:sldId id="281" r:id="rId18"/>
    <p:sldId id="282" r:id="rId19"/>
    <p:sldId id="280" r:id="rId20"/>
    <p:sldId id="283" r:id="rId21"/>
    <p:sldId id="284" r:id="rId22"/>
    <p:sldId id="318" r:id="rId23"/>
    <p:sldId id="285" r:id="rId24"/>
    <p:sldId id="287" r:id="rId25"/>
    <p:sldId id="286" r:id="rId26"/>
    <p:sldId id="289" r:id="rId27"/>
    <p:sldId id="290" r:id="rId28"/>
    <p:sldId id="319" r:id="rId29"/>
    <p:sldId id="291" r:id="rId30"/>
    <p:sldId id="292" r:id="rId31"/>
    <p:sldId id="320" r:id="rId32"/>
    <p:sldId id="294" r:id="rId33"/>
    <p:sldId id="297" r:id="rId34"/>
    <p:sldId id="295" r:id="rId35"/>
    <p:sldId id="298" r:id="rId36"/>
    <p:sldId id="313" r:id="rId37"/>
    <p:sldId id="299" r:id="rId38"/>
    <p:sldId id="300" r:id="rId39"/>
    <p:sldId id="302" r:id="rId40"/>
    <p:sldId id="304" r:id="rId41"/>
    <p:sldId id="305" r:id="rId42"/>
    <p:sldId id="321" r:id="rId43"/>
    <p:sldId id="322" r:id="rId44"/>
    <p:sldId id="323" r:id="rId45"/>
    <p:sldId id="324" r:id="rId46"/>
    <p:sldId id="325" r:id="rId47"/>
    <p:sldId id="327" r:id="rId48"/>
    <p:sldId id="326" r:id="rId49"/>
  </p:sldIdLst>
  <p:sldSz cx="9144000" cy="6858000" type="screen4x3"/>
  <p:notesSz cx="6797675" cy="98742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cs typeface="Arial" charset="0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C15A5AD-4DE7-4CA8-8E4F-253FDFE378CC}" type="datetimeFigureOut">
              <a:rPr lang="vi-VN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cs typeface="Arial" charset="0"/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AED596F6-BFA4-4827-94ED-D4311CA5AAE8}" type="slidenum">
              <a:rPr lang="vi-VN" altLang="en-US"/>
              <a:pPr/>
              <a:t>‹#›</a:t>
            </a:fld>
            <a:endParaRPr lang="vi-V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5F641125-20B4-47F3-8F67-2CED1B66CF41}" type="datetimeFigureOut">
              <a:rPr lang="en-US"/>
              <a:pPr>
                <a:defRPr/>
              </a:pPr>
              <a:t>29/03/2020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303937F-CEBB-481C-8EE2-722D6FBC67E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vi-VN" altLang="en-US" smtClean="0">
              <a:latin typeface="Calibri" panose="020F0502020204030204" pitchFamily="34" charset="0"/>
            </a:endParaRPr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57771D3-1031-4BA0-BDAE-15AF30C5BC7A}" type="slidenum">
              <a:rPr lang="en-US" altLang="en-US"/>
              <a:pPr eaLnBrk="1" hangingPunct="1"/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7"/>
          <p:cNvSpPr>
            <a:spLocks/>
          </p:cNvSpPr>
          <p:nvPr/>
        </p:nvSpPr>
        <p:spPr bwMode="gray">
          <a:xfrm>
            <a:off x="-9525" y="1447800"/>
            <a:ext cx="9164638" cy="3832225"/>
          </a:xfrm>
          <a:custGeom>
            <a:avLst/>
            <a:gdLst>
              <a:gd name="T0" fmla="*/ 2147483647 w 5773"/>
              <a:gd name="T1" fmla="*/ 2147483647 h 2414"/>
              <a:gd name="T2" fmla="*/ 2147483647 w 5773"/>
              <a:gd name="T3" fmla="*/ 2147483647 h 2414"/>
              <a:gd name="T4" fmla="*/ 2147483647 w 5773"/>
              <a:gd name="T5" fmla="*/ 2147483647 h 2414"/>
              <a:gd name="T6" fmla="*/ 2147483647 w 5773"/>
              <a:gd name="T7" fmla="*/ 2147483647 h 2414"/>
              <a:gd name="T8" fmla="*/ 2147483647 w 5773"/>
              <a:gd name="T9" fmla="*/ 2147483647 h 2414"/>
              <a:gd name="T10" fmla="*/ 2147483647 w 5773"/>
              <a:gd name="T11" fmla="*/ 2147483647 h 2414"/>
              <a:gd name="T12" fmla="*/ 2147483647 w 5773"/>
              <a:gd name="T13" fmla="*/ 2147483647 h 2414"/>
              <a:gd name="T14" fmla="*/ 2147483647 w 5773"/>
              <a:gd name="T15" fmla="*/ 2147483647 h 2414"/>
              <a:gd name="T16" fmla="*/ 2147483647 w 5773"/>
              <a:gd name="T17" fmla="*/ 2147483647 h 24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3" h="2414">
                <a:moveTo>
                  <a:pt x="12" y="124"/>
                </a:moveTo>
                <a:cubicBezTo>
                  <a:pt x="150" y="76"/>
                  <a:pt x="581" y="0"/>
                  <a:pt x="1381" y="12"/>
                </a:cubicBezTo>
                <a:cubicBezTo>
                  <a:pt x="2181" y="23"/>
                  <a:pt x="3370" y="437"/>
                  <a:pt x="4064" y="581"/>
                </a:cubicBezTo>
                <a:cubicBezTo>
                  <a:pt x="4758" y="725"/>
                  <a:pt x="5635" y="219"/>
                  <a:pt x="5773" y="118"/>
                </a:cubicBezTo>
                <a:lnTo>
                  <a:pt x="5766" y="2151"/>
                </a:lnTo>
                <a:cubicBezTo>
                  <a:pt x="4994" y="2407"/>
                  <a:pt x="4326" y="2311"/>
                  <a:pt x="3966" y="2263"/>
                </a:cubicBezTo>
                <a:cubicBezTo>
                  <a:pt x="3606" y="2215"/>
                  <a:pt x="2715" y="1873"/>
                  <a:pt x="1963" y="1897"/>
                </a:cubicBezTo>
                <a:cubicBezTo>
                  <a:pt x="1305" y="1893"/>
                  <a:pt x="0" y="2402"/>
                  <a:pt x="6" y="2407"/>
                </a:cubicBezTo>
                <a:cubicBezTo>
                  <a:pt x="12" y="2414"/>
                  <a:pt x="12" y="568"/>
                  <a:pt x="12" y="124"/>
                </a:cubicBezTo>
                <a:close/>
              </a:path>
            </a:pathLst>
          </a:custGeom>
          <a:solidFill>
            <a:schemeClr val="accent1">
              <a:alpha val="4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Freeform 18"/>
          <p:cNvSpPr>
            <a:spLocks/>
          </p:cNvSpPr>
          <p:nvPr/>
        </p:nvSpPr>
        <p:spPr bwMode="gray">
          <a:xfrm>
            <a:off x="-9525" y="1730375"/>
            <a:ext cx="9150350" cy="3265488"/>
          </a:xfrm>
          <a:custGeom>
            <a:avLst/>
            <a:gdLst>
              <a:gd name="T0" fmla="*/ 2147483647 w 5764"/>
              <a:gd name="T1" fmla="*/ 2147483647 h 2057"/>
              <a:gd name="T2" fmla="*/ 2147483647 w 5764"/>
              <a:gd name="T3" fmla="*/ 2147483647 h 2057"/>
              <a:gd name="T4" fmla="*/ 2147483647 w 5764"/>
              <a:gd name="T5" fmla="*/ 2147483647 h 2057"/>
              <a:gd name="T6" fmla="*/ 2147483647 w 5764"/>
              <a:gd name="T7" fmla="*/ 2147483647 h 2057"/>
              <a:gd name="T8" fmla="*/ 2147483647 w 5764"/>
              <a:gd name="T9" fmla="*/ 2147483647 h 2057"/>
              <a:gd name="T10" fmla="*/ 2147483647 w 5764"/>
              <a:gd name="T11" fmla="*/ 2147483647 h 2057"/>
              <a:gd name="T12" fmla="*/ 2147483647 w 5764"/>
              <a:gd name="T13" fmla="*/ 2147483647 h 2057"/>
              <a:gd name="T14" fmla="*/ 2147483647 w 5764"/>
              <a:gd name="T15" fmla="*/ 2147483647 h 2057"/>
              <a:gd name="T16" fmla="*/ 2147483647 w 5764"/>
              <a:gd name="T17" fmla="*/ 2147483647 h 20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64" h="2057">
                <a:moveTo>
                  <a:pt x="6" y="272"/>
                </a:moveTo>
                <a:cubicBezTo>
                  <a:pt x="144" y="233"/>
                  <a:pt x="656" y="0"/>
                  <a:pt x="1453" y="10"/>
                </a:cubicBezTo>
                <a:cubicBezTo>
                  <a:pt x="2250" y="20"/>
                  <a:pt x="3475" y="403"/>
                  <a:pt x="4182" y="482"/>
                </a:cubicBezTo>
                <a:cubicBezTo>
                  <a:pt x="4890" y="561"/>
                  <a:pt x="5626" y="237"/>
                  <a:pt x="5764" y="154"/>
                </a:cubicBezTo>
                <a:lnTo>
                  <a:pt x="5764" y="1806"/>
                </a:lnTo>
                <a:cubicBezTo>
                  <a:pt x="4919" y="2052"/>
                  <a:pt x="4485" y="2057"/>
                  <a:pt x="4005" y="1994"/>
                </a:cubicBezTo>
                <a:cubicBezTo>
                  <a:pt x="3526" y="1929"/>
                  <a:pt x="2640" y="1502"/>
                  <a:pt x="1891" y="1522"/>
                </a:cubicBezTo>
                <a:cubicBezTo>
                  <a:pt x="1234" y="1519"/>
                  <a:pt x="0" y="1962"/>
                  <a:pt x="6" y="1967"/>
                </a:cubicBezTo>
                <a:cubicBezTo>
                  <a:pt x="12" y="1972"/>
                  <a:pt x="6" y="641"/>
                  <a:pt x="6" y="27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7086600" y="1947863"/>
            <a:ext cx="533400" cy="533400"/>
            <a:chOff x="4752" y="1200"/>
            <a:chExt cx="288" cy="288"/>
          </a:xfrm>
        </p:grpSpPr>
        <p:sp>
          <p:nvSpPr>
            <p:cNvPr id="7" name="Oval 20"/>
            <p:cNvSpPr>
              <a:spLocks noChangeArrowheads="1"/>
            </p:cNvSpPr>
            <p:nvPr/>
          </p:nvSpPr>
          <p:spPr bwMode="gray">
            <a:xfrm>
              <a:off x="4752" y="1200"/>
              <a:ext cx="288" cy="28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tint val="25490"/>
                    <a:invGamma/>
                  </a:schemeClr>
                </a:gs>
                <a:gs pos="100000">
                  <a:schemeClr val="tx2">
                    <a:alpha val="31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Oval 21"/>
            <p:cNvSpPr>
              <a:spLocks noChangeArrowheads="1"/>
            </p:cNvSpPr>
            <p:nvPr/>
          </p:nvSpPr>
          <p:spPr bwMode="gray">
            <a:xfrm>
              <a:off x="4752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7620000" y="1371600"/>
            <a:ext cx="914400" cy="914400"/>
            <a:chOff x="4992" y="816"/>
            <a:chExt cx="576" cy="576"/>
          </a:xfrm>
        </p:grpSpPr>
        <p:sp>
          <p:nvSpPr>
            <p:cNvPr id="10" name="Oval 23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accent1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2" name="Group 25"/>
          <p:cNvGrpSpPr>
            <a:grpSpLocks/>
          </p:cNvGrpSpPr>
          <p:nvPr/>
        </p:nvGrpSpPr>
        <p:grpSpPr bwMode="auto">
          <a:xfrm>
            <a:off x="304800" y="3429000"/>
            <a:ext cx="1295400" cy="1371600"/>
            <a:chOff x="4992" y="816"/>
            <a:chExt cx="576" cy="576"/>
          </a:xfrm>
        </p:grpSpPr>
        <p:sp>
          <p:nvSpPr>
            <p:cNvPr id="13" name="Oval 26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tx2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4" name="Oval 27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2590800"/>
            <a:ext cx="7086600" cy="1012825"/>
          </a:xfrm>
          <a:effectLst>
            <a:outerShdw dist="53882" dir="2700000" algn="ctr" rotWithShape="0">
              <a:schemeClr val="tx1"/>
            </a:outerShdw>
          </a:effectLst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295400" y="3581400"/>
            <a:ext cx="6705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C23608F0-E05C-4C06-8EBB-D9A8A172755E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1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1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fld id="{BE6B4DE3-5E11-4442-A281-741F4C9D35E2}" type="slidenum">
              <a:rPr lang="en-US" altLang="en-US" smtClean="0"/>
              <a:pPr/>
              <a:t>‹#›</a:t>
            </a:fld>
            <a:endParaRPr lang="en-US" altLang="en-US"/>
          </a:p>
        </p:txBody>
      </p:sp>
      <p:pic>
        <p:nvPicPr>
          <p:cNvPr id="18" name="Picture 128" descr="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900" y="95250"/>
            <a:ext cx="1803400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29" descr="b_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4450" y="1968500"/>
            <a:ext cx="10795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376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C -0.08906 0.01505 -0.38802 0.03033 -0.53472 0.09075 C -0.68142 0.15116 -0.81198 0.322 -0.88055 0.36297 C -0.94913 0.40394 -0.93229 0.34237 -0.94583 0.33704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00" y="202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4629 C -0.07778 0.05393 -0.34948 0.0956 -0.46667 0.09166 C -0.58385 0.08773 -0.63611 -0.0007 -0.70278 0.02314 C -0.76944 0.04699 -0.83247 0.19027 -0.86667 0.23426 " pathEditMode="relative" rAng="0" ptsTypes="aaaa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300" y="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13D999-14B3-49E5-B0DB-2DCA59C6EA2E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B9A901-B73D-4575-93F4-28A565D4C60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43712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AF27A-7BF4-459D-B135-5D182E5E82E5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5FF044-6350-4CEA-995B-216BCC4818A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1071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E87D8-DE0C-48EA-B612-6242D9CE8D49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0703A5-2263-430B-8DAE-8FFF7649AF0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64372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919A0-EED7-4BE2-BC92-7FC7EB17A4F5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98D596-10DB-4013-BCE4-84CD7DA38D8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5321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78DC2-A8F0-45F1-897F-9BB5D29DA4E2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760D1F-B804-448E-81C0-0176BE52226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5755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A0E6E-17C5-4E37-959E-B474B45D9A08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15EA5F-58F9-4C95-9A3A-F1893DD3FC1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2156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35C1B-27CC-4EDB-B989-8DB7C87FB248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42FE5C-4A4E-40D7-B575-00C70EF251A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3566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40D69-4838-4649-8DC3-213DDF875095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EEBA48-512C-48D9-93E8-0CB0EA76D5E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9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EF42D-21DC-4CE2-9BF2-088F10CA737E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2CF9C4-AAB4-4E83-B0D3-280F0F015EF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84567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85800"/>
            <a:ext cx="20574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60198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2F6F0-44A2-4127-BAA5-E4E86B5B3058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403970-F3A0-4719-9857-C8A77EFAC3A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271159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7"/>
          <p:cNvGraphicFramePr>
            <a:graphicFrameLocks noChangeAspect="1"/>
          </p:cNvGraphicFramePr>
          <p:nvPr/>
        </p:nvGraphicFramePr>
        <p:xfrm>
          <a:off x="0" y="0"/>
          <a:ext cx="91440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5" name="Image" r:id="rId14" imgW="9561905" imgH="1600000" progId="Photoshop.Image.6">
                  <p:embed/>
                </p:oleObj>
              </mc:Choice>
              <mc:Fallback>
                <p:oleObj name="Image" r:id="rId14" imgW="9561905" imgH="1600000" progId="Photoshop.Image.6">
                  <p:embed/>
                  <p:pic>
                    <p:nvPicPr>
                      <p:cNvPr id="1026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white">
                      <a:xfrm>
                        <a:off x="0" y="0"/>
                        <a:ext cx="9144000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Freeform 16"/>
          <p:cNvSpPr>
            <a:spLocks/>
          </p:cNvSpPr>
          <p:nvPr/>
        </p:nvSpPr>
        <p:spPr bwMode="gray">
          <a:xfrm>
            <a:off x="-11113" y="280988"/>
            <a:ext cx="9155113" cy="1620837"/>
          </a:xfrm>
          <a:custGeom>
            <a:avLst/>
            <a:gdLst>
              <a:gd name="T0" fmla="*/ 2147483647 w 5767"/>
              <a:gd name="T1" fmla="*/ 2147483647 h 1021"/>
              <a:gd name="T2" fmla="*/ 2147483647 w 5767"/>
              <a:gd name="T3" fmla="*/ 2147483647 h 1021"/>
              <a:gd name="T4" fmla="*/ 2147483647 w 5767"/>
              <a:gd name="T5" fmla="*/ 2147483647 h 1021"/>
              <a:gd name="T6" fmla="*/ 2147483647 w 5767"/>
              <a:gd name="T7" fmla="*/ 0 h 1021"/>
              <a:gd name="T8" fmla="*/ 2147483647 w 5767"/>
              <a:gd name="T9" fmla="*/ 2147483647 h 1021"/>
              <a:gd name="T10" fmla="*/ 2147483647 w 5767"/>
              <a:gd name="T11" fmla="*/ 2147483647 h 1021"/>
              <a:gd name="T12" fmla="*/ 2147483647 w 5767"/>
              <a:gd name="T13" fmla="*/ 2147483647 h 1021"/>
              <a:gd name="T14" fmla="*/ 2147483647 w 5767"/>
              <a:gd name="T15" fmla="*/ 2147483647 h 1021"/>
              <a:gd name="T16" fmla="*/ 2147483647 w 5767"/>
              <a:gd name="T17" fmla="*/ 2147483647 h 102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67" h="1021">
                <a:moveTo>
                  <a:pt x="6" y="109"/>
                </a:moveTo>
                <a:cubicBezTo>
                  <a:pt x="144" y="93"/>
                  <a:pt x="626" y="42"/>
                  <a:pt x="1427" y="46"/>
                </a:cubicBezTo>
                <a:cubicBezTo>
                  <a:pt x="2228" y="50"/>
                  <a:pt x="3321" y="224"/>
                  <a:pt x="4032" y="255"/>
                </a:cubicBezTo>
                <a:cubicBezTo>
                  <a:pt x="4742" y="286"/>
                  <a:pt x="5649" y="91"/>
                  <a:pt x="5767" y="0"/>
                </a:cubicBezTo>
                <a:lnTo>
                  <a:pt x="5767" y="776"/>
                </a:lnTo>
                <a:cubicBezTo>
                  <a:pt x="4948" y="879"/>
                  <a:pt x="4543" y="844"/>
                  <a:pt x="4065" y="831"/>
                </a:cubicBezTo>
                <a:cubicBezTo>
                  <a:pt x="3587" y="818"/>
                  <a:pt x="2973" y="694"/>
                  <a:pt x="1984" y="674"/>
                </a:cubicBezTo>
                <a:cubicBezTo>
                  <a:pt x="995" y="654"/>
                  <a:pt x="28" y="969"/>
                  <a:pt x="14" y="995"/>
                </a:cubicBezTo>
                <a:cubicBezTo>
                  <a:pt x="0" y="1021"/>
                  <a:pt x="6" y="255"/>
                  <a:pt x="6" y="109"/>
                </a:cubicBezTo>
                <a:close/>
              </a:path>
            </a:pathLst>
          </a:custGeom>
          <a:solidFill>
            <a:schemeClr val="accent1">
              <a:alpha val="4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" name="Freeform 17"/>
          <p:cNvSpPr>
            <a:spLocks/>
          </p:cNvSpPr>
          <p:nvPr/>
        </p:nvSpPr>
        <p:spPr bwMode="gray">
          <a:xfrm>
            <a:off x="-20638" y="533400"/>
            <a:ext cx="9161463" cy="1006475"/>
          </a:xfrm>
          <a:custGeom>
            <a:avLst/>
            <a:gdLst>
              <a:gd name="T0" fmla="*/ 2147483647 w 5771"/>
              <a:gd name="T1" fmla="*/ 2147483647 h 634"/>
              <a:gd name="T2" fmla="*/ 2147483647 w 5771"/>
              <a:gd name="T3" fmla="*/ 2147483647 h 634"/>
              <a:gd name="T4" fmla="*/ 2147483647 w 5771"/>
              <a:gd name="T5" fmla="*/ 2147483647 h 634"/>
              <a:gd name="T6" fmla="*/ 2147483647 w 5771"/>
              <a:gd name="T7" fmla="*/ 2147483647 h 634"/>
              <a:gd name="T8" fmla="*/ 2147483647 w 5771"/>
              <a:gd name="T9" fmla="*/ 2147483647 h 634"/>
              <a:gd name="T10" fmla="*/ 2147483647 w 5771"/>
              <a:gd name="T11" fmla="*/ 2147483647 h 634"/>
              <a:gd name="T12" fmla="*/ 2147483647 w 5771"/>
              <a:gd name="T13" fmla="*/ 2147483647 h 634"/>
              <a:gd name="T14" fmla="*/ 2147483647 w 5771"/>
              <a:gd name="T15" fmla="*/ 2147483647 h 634"/>
              <a:gd name="T16" fmla="*/ 2147483647 w 5771"/>
              <a:gd name="T17" fmla="*/ 2147483647 h 6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1" h="634">
                <a:moveTo>
                  <a:pt x="20" y="109"/>
                </a:moveTo>
                <a:cubicBezTo>
                  <a:pt x="26" y="109"/>
                  <a:pt x="645" y="0"/>
                  <a:pt x="1442" y="3"/>
                </a:cubicBezTo>
                <a:cubicBezTo>
                  <a:pt x="2239" y="6"/>
                  <a:pt x="3443" y="123"/>
                  <a:pt x="4150" y="148"/>
                </a:cubicBezTo>
                <a:cubicBezTo>
                  <a:pt x="4858" y="173"/>
                  <a:pt x="5633" y="63"/>
                  <a:pt x="5771" y="37"/>
                </a:cubicBezTo>
                <a:lnTo>
                  <a:pt x="5771" y="557"/>
                </a:lnTo>
                <a:cubicBezTo>
                  <a:pt x="4926" y="634"/>
                  <a:pt x="4422" y="612"/>
                  <a:pt x="3942" y="592"/>
                </a:cubicBezTo>
                <a:cubicBezTo>
                  <a:pt x="3463" y="572"/>
                  <a:pt x="2588" y="450"/>
                  <a:pt x="1839" y="456"/>
                </a:cubicBezTo>
                <a:cubicBezTo>
                  <a:pt x="1182" y="455"/>
                  <a:pt x="0" y="618"/>
                  <a:pt x="6" y="620"/>
                </a:cubicBezTo>
                <a:cubicBezTo>
                  <a:pt x="12" y="621"/>
                  <a:pt x="14" y="109"/>
                  <a:pt x="20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29" name="Group 18"/>
          <p:cNvGrpSpPr>
            <a:grpSpLocks/>
          </p:cNvGrpSpPr>
          <p:nvPr/>
        </p:nvGrpSpPr>
        <p:grpSpPr bwMode="auto">
          <a:xfrm>
            <a:off x="7740650" y="347663"/>
            <a:ext cx="387350" cy="366712"/>
            <a:chOff x="4752" y="1200"/>
            <a:chExt cx="288" cy="288"/>
          </a:xfrm>
        </p:grpSpPr>
        <p:sp>
          <p:nvSpPr>
            <p:cNvPr id="1043" name="Oval 19"/>
            <p:cNvSpPr>
              <a:spLocks noChangeArrowheads="1"/>
            </p:cNvSpPr>
            <p:nvPr/>
          </p:nvSpPr>
          <p:spPr bwMode="gray">
            <a:xfrm>
              <a:off x="4752" y="1200"/>
              <a:ext cx="288" cy="28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tint val="25490"/>
                    <a:invGamma/>
                  </a:schemeClr>
                </a:gs>
                <a:gs pos="100000">
                  <a:schemeClr val="tx2">
                    <a:alpha val="31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gray">
            <a:xfrm>
              <a:off x="4752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0" name="Group 21"/>
          <p:cNvGrpSpPr>
            <a:grpSpLocks/>
          </p:cNvGrpSpPr>
          <p:nvPr/>
        </p:nvGrpSpPr>
        <p:grpSpPr bwMode="auto">
          <a:xfrm>
            <a:off x="8153400" y="53975"/>
            <a:ext cx="609600" cy="592138"/>
            <a:chOff x="4992" y="816"/>
            <a:chExt cx="576" cy="576"/>
          </a:xfrm>
        </p:grpSpPr>
        <p:sp>
          <p:nvSpPr>
            <p:cNvPr id="1039" name="Oval 22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accent1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gray">
            <a:xfrm>
              <a:off x="4992" y="912"/>
              <a:ext cx="480" cy="38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1" name="Group 24"/>
          <p:cNvGrpSpPr>
            <a:grpSpLocks/>
          </p:cNvGrpSpPr>
          <p:nvPr/>
        </p:nvGrpSpPr>
        <p:grpSpPr bwMode="auto">
          <a:xfrm>
            <a:off x="171450" y="819150"/>
            <a:ext cx="720725" cy="762000"/>
            <a:chOff x="4992" y="816"/>
            <a:chExt cx="576" cy="576"/>
          </a:xfrm>
        </p:grpSpPr>
        <p:sp>
          <p:nvSpPr>
            <p:cNvPr id="1037" name="Oval 25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tx2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09379FBA-395B-47CF-82DE-39E346948219}" type="datetimeFigureOut">
              <a:rPr lang="vi-VN" smtClean="0"/>
              <a:pPr>
                <a:defRPr/>
              </a:pPr>
              <a:t>29/03/2020</a:t>
            </a:fld>
            <a:endParaRPr lang="vi-V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vi-VN" smtClean="0"/>
              <a:t>Kỹ năng tìm kiếm và đánh giá thông tin</a:t>
            </a:r>
            <a:endParaRPr lang="en-US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DE20145-4A3A-4E66-B2AD-DE0B214EEAA6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03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914400" y="685800"/>
            <a:ext cx="73914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3965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6" grpId="0"/>
    </p:bld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xalo.vn/" TargetMode="External"/><Relationship Id="rId2" Type="http://schemas.openxmlformats.org/officeDocument/2006/relationships/hyperlink" Target="http://www.timnhanh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diadiem.com/" TargetMode="External"/><Relationship Id="rId4" Type="http://schemas.openxmlformats.org/officeDocument/2006/relationships/hyperlink" Target="http://baamboo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rc-hueuni.edu.vn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87186" y="2514600"/>
            <a:ext cx="8229600" cy="1143000"/>
          </a:xfrm>
        </p:spPr>
        <p:txBody>
          <a:bodyPr/>
          <a:lstStyle/>
          <a:p>
            <a:r>
              <a:rPr lang="en-US" altLang="en-US" smtClean="0"/>
              <a:t>Internet và An toàn dữ liệu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5410200"/>
            <a:ext cx="3124200" cy="381000"/>
          </a:xfrm>
        </p:spPr>
        <p:txBody>
          <a:bodyPr/>
          <a:lstStyle/>
          <a:p>
            <a:r>
              <a:rPr lang="en-US" altLang="en-US" smtClean="0"/>
              <a:t>Nguyễn Văn Đôn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  <a:defRPr/>
            </a:pPr>
            <a:r>
              <a:rPr lang="en-US" dirty="0" smtClean="0"/>
              <a:t>Các thông tin phổ biến trên mạng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Tin tức, sự kiện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Thông tin kinh tế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Thông tin của chính phủ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Thông tin học thuật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Văn hóa đại chúng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Hướng dẫn kỹ năng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Giải trí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04800" y="914400"/>
            <a:ext cx="3048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b="1" kern="0" smtClean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85800"/>
            <a:ext cx="7391400" cy="563563"/>
          </a:xfrm>
        </p:spPr>
        <p:txBody>
          <a:bodyPr/>
          <a:lstStyle/>
          <a:p>
            <a:r>
              <a:rPr lang="en-US" altLang="en-US" smtClean="0"/>
              <a:t>Tìm kiếm trên Internet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113" y="3733800"/>
            <a:ext cx="4492527" cy="236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66800" y="688064"/>
            <a:ext cx="7467600" cy="607336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 smtClean="0">
                <a:latin typeface="Arial" charset="0"/>
              </a:rPr>
              <a:t>Đặc </a:t>
            </a:r>
            <a:r>
              <a:rPr lang="en-US" sz="3200">
                <a:latin typeface="Arial" charset="0"/>
              </a:rPr>
              <a:t>điểm của thông tin trên </a:t>
            </a:r>
            <a:r>
              <a:rPr lang="en-US" sz="3200" smtClean="0">
                <a:latin typeface="Arial" charset="0"/>
              </a:rPr>
              <a:t>Internet</a:t>
            </a:r>
            <a:endParaRPr lang="en-US" sz="3200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728" y="1828800"/>
            <a:ext cx="8305800" cy="2514600"/>
          </a:xfrm>
        </p:spPr>
        <p:txBody>
          <a:bodyPr/>
          <a:lstStyle/>
          <a:p>
            <a:pPr marL="990600" lvl="1" indent="-533400" eaLnBrk="1" hangingPunct="1">
              <a:buFontTx/>
              <a:buChar char="-"/>
              <a:defRPr/>
            </a:pPr>
            <a:r>
              <a:rPr lang="en-US" smtClean="0"/>
              <a:t>Được </a:t>
            </a:r>
            <a:r>
              <a:rPr lang="en-US" dirty="0" smtClean="0"/>
              <a:t>bổ sung và cập nhật liên tục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Tài liệu không được xử lý bằng bất kỳ một hệ thống tiêu chuẩn nào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Thông tin được tìm kiếm bằng nhiều công cụ khác nhau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82" y="4090987"/>
            <a:ext cx="4360018" cy="23509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66800" y="533400"/>
            <a:ext cx="7848600" cy="792162"/>
          </a:xfrm>
        </p:spPr>
        <p:txBody>
          <a:bodyPr/>
          <a:lstStyle/>
          <a:p>
            <a:pPr marL="1117600" indent="-1117600" algn="l">
              <a:defRPr/>
            </a:pPr>
            <a:r>
              <a:rPr lang="vi-VN" sz="2800">
                <a:latin typeface="Arial" charset="0"/>
              </a:rPr>
              <a:t>Có thể tìm được mọi thông tin trên Internet?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28800"/>
            <a:ext cx="7162800" cy="2286000"/>
          </a:xfrm>
        </p:spPr>
        <p:txBody>
          <a:bodyPr/>
          <a:lstStyle/>
          <a:p>
            <a:pPr marL="990600" lvl="1" indent="-533400" eaLnBrk="1" hangingPunct="1">
              <a:buFontTx/>
              <a:buChar char="-"/>
              <a:defRPr/>
            </a:pPr>
            <a:r>
              <a:rPr lang="en-US" smtClean="0"/>
              <a:t>Có </a:t>
            </a:r>
            <a:r>
              <a:rPr lang="en-US" dirty="0" smtClean="0"/>
              <a:t>phải mọi thông tin đều miễn phí?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 smtClean="0"/>
              <a:t>Các thông tin khó tìm thấy trên Internet?</a:t>
            </a:r>
          </a:p>
          <a:p>
            <a:pPr marL="990600" lvl="1" indent="-533400" eaLnBrk="1" hangingPunct="1">
              <a:buFontTx/>
              <a:buNone/>
              <a:defRPr/>
            </a:pPr>
            <a:r>
              <a:rPr lang="en-US" dirty="0" smtClean="0"/>
              <a:t>	+ </a:t>
            </a:r>
            <a:r>
              <a:rPr lang="vi-VN" dirty="0" smtClean="0"/>
              <a:t>Các bài báo chuyên ngành toàn văn</a:t>
            </a:r>
            <a:r>
              <a:rPr lang="vi-VN" dirty="0" smtClean="0">
                <a:effectLst/>
              </a:rPr>
              <a:t> </a:t>
            </a:r>
            <a:endParaRPr lang="en-US" dirty="0" smtClean="0">
              <a:effectLst/>
            </a:endParaRPr>
          </a:p>
          <a:p>
            <a:pPr marL="990600" lvl="1" indent="-533400" eaLnBrk="1" hangingPunct="1">
              <a:buFontTx/>
              <a:buNone/>
              <a:defRPr/>
            </a:pPr>
            <a:r>
              <a:rPr lang="en-US" dirty="0" smtClean="0">
                <a:effectLst/>
              </a:rPr>
              <a:t>	+ </a:t>
            </a:r>
            <a:r>
              <a:rPr lang="vi-VN" dirty="0" smtClean="0">
                <a:effectLst/>
              </a:rPr>
              <a:t>Các tài liệu cũ, quý hiếm </a:t>
            </a:r>
            <a:endParaRPr lang="en-US" dirty="0" smtClean="0">
              <a:effectLst/>
            </a:endParaRPr>
          </a:p>
          <a:p>
            <a:pPr marL="990600" lvl="1" indent="-533400" eaLnBrk="1" hangingPunct="1">
              <a:buFontTx/>
              <a:buNone/>
              <a:defRPr/>
            </a:pPr>
            <a:r>
              <a:rPr lang="en-US" dirty="0" smtClean="0">
                <a:effectLst/>
              </a:rPr>
              <a:t>	+ </a:t>
            </a:r>
            <a:r>
              <a:rPr lang="vi-VN" dirty="0" smtClean="0">
                <a:effectLst/>
              </a:rPr>
              <a:t>Chất lượng nội dung </a:t>
            </a:r>
            <a:endParaRPr lang="en-US" dirty="0" smtClean="0">
              <a:effectLst/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799" y="4605068"/>
            <a:ext cx="3984815" cy="19481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34502"/>
            <a:ext cx="8229600" cy="1143000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Tìm kiếm các thông tin học thuật ở đâu?</a:t>
            </a:r>
            <a:endParaRPr lang="en-US" sz="3200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905000"/>
            <a:ext cx="6019800" cy="2057400"/>
          </a:xfrm>
        </p:spPr>
        <p:txBody>
          <a:bodyPr/>
          <a:lstStyle/>
          <a:p>
            <a:pPr marL="990600" lvl="1" indent="-533400" eaLnBrk="1" hangingPunct="1">
              <a:buFontTx/>
              <a:buChar char="-"/>
              <a:defRPr/>
            </a:pPr>
            <a:r>
              <a:rPr lang="en-US" smtClean="0">
                <a:effectLst/>
              </a:rPr>
              <a:t>W</a:t>
            </a:r>
            <a:r>
              <a:rPr lang="vi-VN" dirty="0" smtClean="0">
                <a:effectLst/>
              </a:rPr>
              <a:t>ebsite </a:t>
            </a:r>
            <a:r>
              <a:rPr lang="vi-VN" dirty="0">
                <a:effectLst/>
              </a:rPr>
              <a:t>của các trường đại học</a:t>
            </a:r>
            <a:r>
              <a:rPr lang="vi-VN" dirty="0" smtClean="0">
                <a:effectLst/>
              </a:rPr>
              <a:t> </a:t>
            </a:r>
            <a:endParaRPr lang="en-US" dirty="0" smtClean="0">
              <a:effectLst/>
            </a:endParaRP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>
                <a:effectLst/>
              </a:rPr>
              <a:t>W</a:t>
            </a:r>
            <a:r>
              <a:rPr lang="en-US" dirty="0" smtClean="0">
                <a:effectLst/>
              </a:rPr>
              <a:t>ebsite </a:t>
            </a:r>
            <a:r>
              <a:rPr lang="en-US" dirty="0">
                <a:effectLst/>
              </a:rPr>
              <a:t>của các viện nghiên </a:t>
            </a:r>
            <a:r>
              <a:rPr lang="en-US" dirty="0" smtClean="0">
                <a:effectLst/>
              </a:rPr>
              <a:t>cứu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en-US" dirty="0">
                <a:effectLst/>
              </a:rPr>
              <a:t>Các nhà xuất </a:t>
            </a:r>
            <a:r>
              <a:rPr lang="en-US" dirty="0" smtClean="0">
                <a:effectLst/>
              </a:rPr>
              <a:t>bản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dirty="0">
                <a:effectLst/>
              </a:rPr>
              <a:t>Các cơ sở dữ liệu chuyên ngành</a:t>
            </a:r>
            <a:endParaRPr lang="en-US" dirty="0" smtClean="0">
              <a:effectLst/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3839183"/>
            <a:ext cx="4839099" cy="2726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572953"/>
            <a:ext cx="4876800" cy="715962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Tìm tin bằng cách nào</a:t>
            </a:r>
            <a:r>
              <a:rPr lang="en-US" sz="3200" smtClean="0"/>
              <a:t>?</a:t>
            </a:r>
            <a:endParaRPr lang="en-US" sz="3200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2057400"/>
            <a:ext cx="8001000" cy="39624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i="1" smtClean="0">
                <a:solidFill>
                  <a:schemeClr val="tx2"/>
                </a:solidFill>
                <a:ea typeface="+mj-ea"/>
                <a:cs typeface="+mj-cs"/>
              </a:rPr>
              <a:t>Search </a:t>
            </a:r>
            <a:r>
              <a:rPr lang="en-US" i="1" dirty="0" smtClean="0">
                <a:solidFill>
                  <a:schemeClr val="tx2"/>
                </a:solidFill>
                <a:ea typeface="+mj-ea"/>
                <a:cs typeface="+mj-cs"/>
              </a:rPr>
              <a:t>Engines (</a:t>
            </a:r>
            <a:r>
              <a:rPr lang="en-US" i="1" dirty="0" err="1" smtClean="0">
                <a:solidFill>
                  <a:schemeClr val="tx2"/>
                </a:solidFill>
                <a:ea typeface="+mj-ea"/>
                <a:cs typeface="+mj-cs"/>
              </a:rPr>
              <a:t>Máy</a:t>
            </a:r>
            <a:r>
              <a:rPr lang="en-US" i="1" dirty="0" smtClean="0">
                <a:solidFill>
                  <a:schemeClr val="tx2"/>
                </a:solidFill>
                <a:ea typeface="+mj-ea"/>
                <a:cs typeface="+mj-cs"/>
              </a:rPr>
              <a:t> </a:t>
            </a:r>
            <a:r>
              <a:rPr lang="en-US" i="1" dirty="0" err="1" smtClean="0">
                <a:solidFill>
                  <a:schemeClr val="tx2"/>
                </a:solidFill>
                <a:ea typeface="+mj-ea"/>
                <a:cs typeface="+mj-cs"/>
              </a:rPr>
              <a:t>tìm</a:t>
            </a:r>
            <a:r>
              <a:rPr lang="en-US" i="1" dirty="0" smtClean="0">
                <a:solidFill>
                  <a:schemeClr val="tx2"/>
                </a:solidFill>
                <a:ea typeface="+mj-ea"/>
                <a:cs typeface="+mj-cs"/>
              </a:rPr>
              <a:t> tin)</a:t>
            </a:r>
            <a:endParaRPr lang="en-US" sz="4000" i="1" dirty="0">
              <a:solidFill>
                <a:schemeClr val="tx2"/>
              </a:solidFill>
              <a:ea typeface="+mj-ea"/>
              <a:cs typeface="+mj-cs"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smtClean="0">
                <a:effectLst/>
              </a:rPr>
              <a:t>Dễ sử dụng</a:t>
            </a:r>
            <a:r>
              <a:rPr lang="vi-VN" dirty="0" smtClean="0">
                <a:effectLst/>
              </a:rPr>
              <a:t> </a:t>
            </a:r>
            <a:endParaRPr lang="en-US" dirty="0" smtClean="0">
              <a:effectLst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smtClean="0">
                <a:effectLst/>
              </a:rPr>
              <a:t>Mỗi search engine chỉ tìm một số lượng nhất định các trang web, không phải tất cả các trang</a:t>
            </a:r>
            <a:endParaRPr lang="en-US" dirty="0" smtClean="0">
              <a:effectLst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smtClean="0">
                <a:effectLst/>
              </a:rPr>
              <a:t>Mỗi search engine có những đặc điểm khác nhau về tính năng cũng như diện bao quát</a:t>
            </a:r>
            <a:endParaRPr lang="en-US" dirty="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95400" y="503238"/>
            <a:ext cx="4724400" cy="792162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Tìm tin bằng cách </a:t>
            </a:r>
            <a:r>
              <a:rPr lang="en-US" sz="3200" smtClean="0"/>
              <a:t>nào?</a:t>
            </a:r>
            <a:endParaRPr lang="en-US" sz="3200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9183" y="1752600"/>
            <a:ext cx="5381017" cy="36576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mtClean="0"/>
              <a:t>Một </a:t>
            </a:r>
            <a:r>
              <a:rPr lang="en-US" dirty="0" smtClean="0"/>
              <a:t>số </a:t>
            </a:r>
            <a:r>
              <a:rPr lang="en-US" i="1" dirty="0">
                <a:solidFill>
                  <a:schemeClr val="tx2"/>
                </a:solidFill>
              </a:rPr>
              <a:t>Search Engines</a:t>
            </a:r>
            <a:r>
              <a:rPr lang="en-US" i="1" dirty="0" smtClean="0"/>
              <a:t> </a:t>
            </a:r>
            <a:r>
              <a:rPr lang="en-US" dirty="0" smtClean="0"/>
              <a:t>phổ biến</a:t>
            </a:r>
            <a:endParaRPr lang="en-US" i="1" dirty="0" smtClean="0"/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smtClean="0">
                <a:effectLst/>
              </a:rPr>
              <a:t>Google</a:t>
            </a:r>
            <a:r>
              <a:rPr lang="vi-VN" dirty="0" smtClean="0">
                <a:effectLst/>
              </a:rPr>
              <a:t> </a:t>
            </a:r>
            <a:endParaRPr lang="en-US" dirty="0" smtClean="0">
              <a:effectLst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smtClean="0">
                <a:effectLst/>
              </a:rPr>
              <a:t>AltaVista</a:t>
            </a:r>
            <a:endParaRPr lang="en-US" dirty="0" smtClean="0">
              <a:effectLst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err="1" smtClean="0">
                <a:effectLst/>
              </a:rPr>
              <a:t>Ask.com</a:t>
            </a:r>
            <a:endParaRPr lang="en-US" sz="2800" dirty="0" smtClean="0">
              <a:effectLst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smtClean="0">
                <a:effectLst/>
              </a:rPr>
              <a:t>Yahoo! Search</a:t>
            </a: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smtClean="0">
                <a:effectLst/>
              </a:rPr>
              <a:t>Bing</a:t>
            </a:r>
            <a:endParaRPr lang="en-US" dirty="0" smtClean="0"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187" y="2662237"/>
            <a:ext cx="4952729" cy="3662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1" t="17094" r="15063" b="10033"/>
          <a:stretch>
            <a:fillRect/>
          </a:stretch>
        </p:blipFill>
        <p:spPr bwMode="auto">
          <a:xfrm>
            <a:off x="41275" y="679450"/>
            <a:ext cx="9061450" cy="551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609600"/>
            <a:ext cx="6934200" cy="792162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Một số Search Engines tiếng Việt</a:t>
            </a:r>
            <a:endParaRPr lang="en-US" sz="3200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33600" y="2209800"/>
            <a:ext cx="4267200" cy="2286000"/>
          </a:xfrm>
        </p:spPr>
        <p:txBody>
          <a:bodyPr/>
          <a:lstStyle/>
          <a:p>
            <a:pPr>
              <a:defRPr/>
            </a:pPr>
            <a:r>
              <a:rPr lang="en-US" sz="2800" smtClean="0">
                <a:effectLst/>
                <a:hlinkClick r:id="rId2"/>
              </a:rPr>
              <a:t>www.timnhanh.com</a:t>
            </a:r>
            <a:r>
              <a:rPr lang="en-US" sz="2800" smtClean="0">
                <a:effectLst/>
              </a:rPr>
              <a:t> </a:t>
            </a:r>
            <a:r>
              <a:rPr lang="vi-VN" smtClean="0">
                <a:effectLst/>
              </a:rPr>
              <a:t> </a:t>
            </a:r>
            <a:endParaRPr lang="en-US" dirty="0"/>
          </a:p>
          <a:p>
            <a:pPr>
              <a:defRPr/>
            </a:pPr>
            <a:r>
              <a:rPr lang="en-US" sz="2800" smtClean="0">
                <a:effectLst/>
                <a:hlinkClick r:id="rId3"/>
              </a:rPr>
              <a:t>www.xalo.vn</a:t>
            </a:r>
            <a:r>
              <a:rPr lang="en-US" sz="2800" smtClean="0">
                <a:effectLst/>
              </a:rPr>
              <a:t> </a:t>
            </a:r>
            <a:endParaRPr lang="en-US" dirty="0" smtClean="0"/>
          </a:p>
          <a:p>
            <a:pPr>
              <a:defRPr/>
            </a:pPr>
            <a:r>
              <a:rPr lang="en-US" sz="2800" smtClean="0">
                <a:effectLst/>
                <a:hlinkClick r:id="rId4"/>
              </a:rPr>
              <a:t>http</a:t>
            </a:r>
            <a:r>
              <a:rPr lang="en-US" sz="2800" dirty="0" smtClean="0">
                <a:effectLst/>
                <a:hlinkClick r:id="rId4"/>
              </a:rPr>
              <a:t>://</a:t>
            </a:r>
            <a:r>
              <a:rPr lang="en-US" sz="2800" err="1" smtClean="0">
                <a:effectLst/>
                <a:hlinkClick r:id="rId4"/>
              </a:rPr>
              <a:t>baamboo.com</a:t>
            </a:r>
            <a:r>
              <a:rPr lang="en-US" sz="2800" smtClean="0">
                <a:effectLst/>
              </a:rPr>
              <a:t> </a:t>
            </a:r>
          </a:p>
          <a:p>
            <a:pPr>
              <a:defRPr/>
            </a:pPr>
            <a:r>
              <a:rPr lang="en-US" sz="2800" smtClean="0">
                <a:effectLst/>
                <a:hlinkClick r:id="rId5"/>
              </a:rPr>
              <a:t>www.diadiem.com</a:t>
            </a:r>
            <a:r>
              <a:rPr lang="en-US" sz="2800" smtClean="0">
                <a:effectLst/>
              </a:rPr>
              <a:t> </a:t>
            </a:r>
            <a:endParaRPr lang="en-US" dirty="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Goog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2" t="13643" r="3409" b="16191"/>
          <a:stretch/>
        </p:blipFill>
        <p:spPr bwMode="auto">
          <a:xfrm>
            <a:off x="1371600" y="1600200"/>
            <a:ext cx="2895600" cy="130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048000"/>
            <a:ext cx="8122843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 err="1" smtClean="0"/>
              <a:t>Tìm</a:t>
            </a:r>
            <a:r>
              <a:rPr lang="en-US" sz="3200" dirty="0" smtClean="0"/>
              <a:t> </a:t>
            </a:r>
            <a:r>
              <a:rPr lang="en-US" sz="3200" dirty="0" err="1" smtClean="0"/>
              <a:t>kiếm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với</a:t>
            </a:r>
            <a:r>
              <a:rPr lang="en-US" sz="3200" dirty="0" smtClean="0"/>
              <a:t> Google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khoá</a:t>
            </a:r>
            <a:r>
              <a:rPr lang="en-US" dirty="0" smtClean="0"/>
              <a:t>:</a:t>
            </a: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err="1" smtClean="0">
                <a:latin typeface="Arial" charset="0"/>
              </a:rPr>
              <a:t>Từ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có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nghĩa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rõ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ràng</a:t>
            </a:r>
            <a:r>
              <a:rPr lang="en-US" sz="2800" dirty="0">
                <a:latin typeface="Arial" charset="0"/>
              </a:rPr>
              <a:t>, </a:t>
            </a:r>
            <a:r>
              <a:rPr lang="en-US" sz="2800" dirty="0" err="1">
                <a:latin typeface="Arial" charset="0"/>
              </a:rPr>
              <a:t>mang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tính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đặc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thù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cao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với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>
                <a:latin typeface="Arial" charset="0"/>
              </a:rPr>
              <a:t>thông</a:t>
            </a:r>
            <a:r>
              <a:rPr lang="en-US" sz="2800" dirty="0">
                <a:latin typeface="Arial" charset="0"/>
              </a:rPr>
              <a:t> tin </a:t>
            </a:r>
            <a:r>
              <a:rPr lang="en-US" sz="2800" dirty="0" err="1">
                <a:latin typeface="Arial" charset="0"/>
              </a:rPr>
              <a:t>cần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tìm</a:t>
            </a:r>
            <a:endParaRPr lang="en-US" sz="2800" dirty="0" smtClean="0">
              <a:latin typeface="Arial" charset="0"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err="1" smtClean="0">
                <a:latin typeface="Arial" charset="0"/>
              </a:rPr>
              <a:t>Tránh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dùng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từ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đa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nghĩa</a:t>
            </a:r>
            <a:r>
              <a:rPr lang="en-US" sz="2800" dirty="0" smtClean="0">
                <a:latin typeface="Arial" charset="0"/>
              </a:rPr>
              <a:t>, </a:t>
            </a:r>
            <a:r>
              <a:rPr lang="en-US" sz="2800" dirty="0" err="1" smtClean="0">
                <a:latin typeface="Arial" charset="0"/>
              </a:rPr>
              <a:t>bỏ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các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từ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không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có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nghĩa</a:t>
            </a:r>
            <a:endParaRPr lang="en-US" sz="2800" dirty="0" smtClean="0">
              <a:latin typeface="Arial" charset="0"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err="1" smtClean="0">
                <a:latin typeface="Arial" charset="0"/>
              </a:rPr>
              <a:t>Sử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dụng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từ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đồng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nghĩa</a:t>
            </a:r>
            <a:r>
              <a:rPr lang="en-US" sz="2800" dirty="0" smtClean="0">
                <a:latin typeface="Arial" charset="0"/>
              </a:rPr>
              <a:t>, </a:t>
            </a:r>
            <a:r>
              <a:rPr lang="en-US" sz="2800" dirty="0" err="1" smtClean="0">
                <a:latin typeface="Arial" charset="0"/>
              </a:rPr>
              <a:t>từ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có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liên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quan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khi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cần</a:t>
            </a:r>
            <a:r>
              <a:rPr lang="en-US" sz="2800" dirty="0" smtClean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thiết</a:t>
            </a:r>
            <a:endParaRPr lang="en-US" sz="2800" dirty="0">
              <a:latin typeface="Arial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" y="1676400"/>
            <a:ext cx="9144000" cy="440422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914400" y="685800"/>
            <a:ext cx="7391400" cy="563563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sz="3200" kern="0" smtClean="0"/>
              <a:t>Từ khóa tìm kiếm</a:t>
            </a:r>
            <a:endParaRPr lang="en-US" sz="3200" kern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Dấu ngoặc kép “ ”</a:t>
            </a:r>
            <a:endParaRPr lang="en-US" sz="3200" dirty="0" err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7848600" cy="1676400"/>
          </a:xfrm>
        </p:spPr>
        <p:txBody>
          <a:bodyPr/>
          <a:lstStyle/>
          <a:p>
            <a:pPr marL="400050" lvl="1" indent="0">
              <a:buFontTx/>
              <a:buNone/>
              <a:defRPr/>
            </a:pPr>
            <a:r>
              <a:rPr lang="en-US" smtClean="0">
                <a:effectLst/>
              </a:rPr>
              <a:t>Sử </a:t>
            </a:r>
            <a:r>
              <a:rPr lang="en-US" dirty="0" err="1">
                <a:effectLst/>
              </a:rPr>
              <a:t>dụng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dấu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ngoặc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kép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khi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muốn</a:t>
            </a:r>
            <a:r>
              <a:rPr lang="en-US" dirty="0">
                <a:effectLst/>
              </a:rPr>
              <a:t> </a:t>
            </a:r>
            <a:r>
              <a:rPr lang="en-US" dirty="0" err="1" smtClean="0">
                <a:effectLst/>
              </a:rPr>
              <a:t>những</a:t>
            </a:r>
            <a:r>
              <a:rPr lang="en-US" dirty="0">
                <a:effectLst/>
              </a:rPr>
              <a:t> </a:t>
            </a:r>
            <a:r>
              <a:rPr lang="en-US" dirty="0" err="1" smtClean="0">
                <a:effectLst/>
              </a:rPr>
              <a:t>từ</a:t>
            </a:r>
            <a:r>
              <a:rPr lang="en-US" dirty="0" smtClean="0">
                <a:effectLst/>
              </a:rPr>
              <a:t> </a:t>
            </a:r>
            <a:r>
              <a:rPr lang="en-US" dirty="0" err="1">
                <a:effectLst/>
              </a:rPr>
              <a:t>trong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một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cụm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từ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xuất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hiện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liền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nhau</a:t>
            </a:r>
            <a:r>
              <a:rPr lang="en-US" dirty="0">
                <a:effectLst/>
              </a:rPr>
              <a:t> </a:t>
            </a:r>
            <a:r>
              <a:rPr lang="en-US" dirty="0" err="1" smtClean="0">
                <a:effectLst/>
              </a:rPr>
              <a:t>trong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một</a:t>
            </a:r>
            <a:r>
              <a:rPr lang="en-US" dirty="0" smtClean="0">
                <a:effectLst/>
              </a:rPr>
              <a:t>  </a:t>
            </a:r>
            <a:r>
              <a:rPr lang="en-US" dirty="0" err="1">
                <a:effectLst/>
              </a:rPr>
              <a:t>trang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thông</a:t>
            </a:r>
            <a:r>
              <a:rPr lang="en-US" dirty="0">
                <a:effectLst/>
              </a:rPr>
              <a:t> </a:t>
            </a:r>
            <a:r>
              <a:rPr lang="en-US" dirty="0" smtClean="0">
                <a:effectLst/>
              </a:rPr>
              <a:t>tin</a:t>
            </a:r>
          </a:p>
          <a:p>
            <a:pPr marL="400050" lvl="1" indent="0">
              <a:buFontTx/>
              <a:buNone/>
              <a:defRPr/>
            </a:pPr>
            <a:r>
              <a:rPr lang="en-US" smtClean="0">
                <a:effectLst/>
              </a:rPr>
              <a:t>“ho chi minh”</a:t>
            </a:r>
            <a:endParaRPr lang="en-US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56" y="3467100"/>
            <a:ext cx="5872843" cy="30885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493917"/>
            <a:ext cx="7696200" cy="5193986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14400" y="685800"/>
            <a:ext cx="7391400" cy="563563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sz="3200" kern="0" smtClean="0"/>
              <a:t>Dấu ngoặc kép “ ”</a:t>
            </a:r>
            <a:endParaRPr lang="en-US" sz="3200" kern="0" dirty="0" err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685800"/>
            <a:ext cx="4648200" cy="533400"/>
          </a:xfrm>
        </p:spPr>
        <p:txBody>
          <a:bodyPr/>
          <a:lstStyle/>
          <a:p>
            <a:pPr>
              <a:defRPr/>
            </a:pPr>
            <a:r>
              <a:rPr lang="en-US" sz="3200"/>
              <a:t>Dấu “ + ” &amp; dấu “ </a:t>
            </a:r>
            <a:r>
              <a:rPr lang="en-US" sz="3200"/>
              <a:t>- </a:t>
            </a:r>
            <a:r>
              <a:rPr lang="en-US" sz="3200" smtClean="0"/>
              <a:t>”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90650" lvl="2" indent="-533400" eaLnBrk="1" hangingPunct="1">
              <a:buFontTx/>
              <a:buChar char="-"/>
              <a:defRPr/>
            </a:pPr>
            <a:r>
              <a:rPr lang="vi-VN" sz="2800" smtClean="0">
                <a:latin typeface="Arial" charset="0"/>
              </a:rPr>
              <a:t>Sử </a:t>
            </a:r>
            <a:r>
              <a:rPr lang="vi-VN" sz="2800" dirty="0" smtClean="0">
                <a:latin typeface="Arial" charset="0"/>
              </a:rPr>
              <a:t>dụng dấu + khi muốn tất cả từ khoá </a:t>
            </a:r>
            <a:r>
              <a:rPr lang="en-US" sz="2800" dirty="0" err="1" smtClean="0">
                <a:latin typeface="Arial" charset="0"/>
              </a:rPr>
              <a:t>được</a:t>
            </a:r>
            <a:r>
              <a:rPr lang="vi-VN" sz="2800" dirty="0" smtClean="0">
                <a:latin typeface="Arial" charset="0"/>
              </a:rPr>
              <a:t> gõ vào ô tìm kiếm đều xuất hiện ở </a:t>
            </a:r>
            <a:r>
              <a:rPr lang="en-US" sz="2800" dirty="0" err="1" smtClean="0">
                <a:latin typeface="Arial" charset="0"/>
              </a:rPr>
              <a:t>mỗi</a:t>
            </a:r>
            <a:r>
              <a:rPr lang="vi-VN" sz="2800" dirty="0" smtClean="0">
                <a:latin typeface="Arial" charset="0"/>
              </a:rPr>
              <a:t> trang thông tin</a:t>
            </a:r>
            <a:endParaRPr lang="en-US" sz="2800" dirty="0" smtClean="0">
              <a:latin typeface="Arial" charset="0"/>
            </a:endParaRP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dirty="0" smtClean="0">
                <a:latin typeface="Arial" charset="0"/>
              </a:rPr>
              <a:t>     </a:t>
            </a:r>
            <a:r>
              <a:rPr lang="en-US" sz="2800" dirty="0" smtClean="0">
                <a:effectLst/>
              </a:rPr>
              <a:t>“</a:t>
            </a:r>
            <a:r>
              <a:rPr lang="en-US" sz="2800" dirty="0" err="1">
                <a:effectLst/>
              </a:rPr>
              <a:t>lịch</a:t>
            </a:r>
            <a:r>
              <a:rPr lang="en-US" sz="2800" dirty="0">
                <a:effectLst/>
              </a:rPr>
              <a:t> bay” + “</a:t>
            </a:r>
            <a:r>
              <a:rPr lang="en-US" sz="2800" dirty="0" err="1">
                <a:effectLst/>
              </a:rPr>
              <a:t>vietnam</a:t>
            </a:r>
            <a:r>
              <a:rPr lang="en-US" sz="2800" dirty="0">
                <a:effectLst/>
              </a:rPr>
              <a:t> airlines”</a:t>
            </a:r>
            <a:endParaRPr lang="en-US" sz="2800" dirty="0" smtClean="0">
              <a:latin typeface="Arial" charset="0"/>
            </a:endParaRPr>
          </a:p>
          <a:p>
            <a:pPr marL="1390650" lvl="2" indent="-533400" eaLnBrk="1" hangingPunct="1">
              <a:buFontTx/>
              <a:buChar char="-"/>
              <a:defRPr/>
            </a:pPr>
            <a:r>
              <a:rPr lang="en-US" sz="2800" dirty="0" err="1" smtClean="0">
                <a:effectLst/>
              </a:rPr>
              <a:t>Sử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>
                <a:effectLst/>
              </a:rPr>
              <a:t>dụng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dấu</a:t>
            </a:r>
            <a:r>
              <a:rPr lang="en-US" sz="2800" dirty="0">
                <a:effectLst/>
              </a:rPr>
              <a:t> </a:t>
            </a:r>
            <a:r>
              <a:rPr lang="en-US" sz="2800" dirty="0" smtClean="0">
                <a:effectLst/>
              </a:rPr>
              <a:t>- </a:t>
            </a:r>
            <a:r>
              <a:rPr lang="en-US" sz="2800" dirty="0" err="1">
                <a:effectLst/>
              </a:rPr>
              <a:t>khi</a:t>
            </a:r>
            <a:r>
              <a:rPr lang="en-US" sz="2800" dirty="0">
                <a:effectLst/>
              </a:rPr>
              <a:t> </a:t>
            </a:r>
            <a:r>
              <a:rPr lang="en-US" sz="2800" dirty="0" err="1" smtClean="0">
                <a:effectLst/>
              </a:rPr>
              <a:t>muốn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>
                <a:effectLst/>
              </a:rPr>
              <a:t>loại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bỏ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bớt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những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trang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thông</a:t>
            </a:r>
            <a:r>
              <a:rPr lang="en-US" sz="2800" dirty="0">
                <a:effectLst/>
              </a:rPr>
              <a:t> tin </a:t>
            </a:r>
            <a:r>
              <a:rPr lang="en-US" sz="2800" dirty="0" err="1">
                <a:effectLst/>
              </a:rPr>
              <a:t>có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chứa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từ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khoá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nằm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sau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dấu</a:t>
            </a:r>
            <a:r>
              <a:rPr lang="en-US" sz="2800" dirty="0">
                <a:effectLst/>
              </a:rPr>
              <a:t> </a:t>
            </a:r>
            <a:r>
              <a:rPr lang="en-US" sz="2800" dirty="0" smtClean="0">
                <a:effectLst/>
              </a:rPr>
              <a:t>–</a:t>
            </a: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dirty="0">
                <a:effectLst/>
                <a:latin typeface="Arial" charset="0"/>
              </a:rPr>
              <a:t> </a:t>
            </a:r>
            <a:r>
              <a:rPr lang="en-US" sz="2800" dirty="0" smtClean="0">
                <a:effectLst/>
                <a:latin typeface="Arial" charset="0"/>
              </a:rPr>
              <a:t>    </a:t>
            </a:r>
            <a:r>
              <a:rPr lang="en-US" sz="2800" dirty="0" smtClean="0">
                <a:effectLst/>
              </a:rPr>
              <a:t>scholarships </a:t>
            </a:r>
            <a:r>
              <a:rPr lang="en-US" sz="2800" dirty="0">
                <a:effectLst/>
              </a:rPr>
              <a:t>+ nursing -“</a:t>
            </a:r>
            <a:r>
              <a:rPr lang="en-US" sz="2800" dirty="0" err="1">
                <a:effectLst/>
              </a:rPr>
              <a:t>uk</a:t>
            </a:r>
            <a:r>
              <a:rPr lang="en-US" sz="2800" dirty="0">
                <a:effectLst/>
              </a:rPr>
              <a:t> colleges”</a:t>
            </a:r>
            <a:endParaRPr lang="en-US" sz="28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685800"/>
            <a:ext cx="4648200" cy="533400"/>
          </a:xfrm>
        </p:spPr>
        <p:txBody>
          <a:bodyPr/>
          <a:lstStyle/>
          <a:p>
            <a:pPr>
              <a:defRPr/>
            </a:pPr>
            <a:r>
              <a:rPr lang="en-US" sz="3200"/>
              <a:t>Dấu “ + ” &amp; dấu “ </a:t>
            </a:r>
            <a:r>
              <a:rPr lang="en-US" sz="3200"/>
              <a:t>- </a:t>
            </a:r>
            <a:r>
              <a:rPr lang="en-US" sz="3200" smtClean="0"/>
              <a:t>”</a:t>
            </a:r>
            <a:endParaRPr lang="en-US" sz="3200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47800"/>
            <a:ext cx="8267140" cy="4953000"/>
          </a:xfrm>
        </p:spPr>
      </p:pic>
    </p:spTree>
    <p:extLst>
      <p:ext uri="{BB962C8B-B14F-4D97-AF65-F5344CB8AC3E}">
        <p14:creationId xmlns:p14="http://schemas.microsoft.com/office/powerpoint/2010/main" val="141216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Tìm kiếm với OR</a:t>
            </a:r>
            <a:endParaRPr lang="en-US" sz="3200" dirty="0" err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001000" cy="1524000"/>
          </a:xfrm>
        </p:spPr>
        <p:txBody>
          <a:bodyPr/>
          <a:lstStyle/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smtClean="0">
                <a:effectLst/>
              </a:rPr>
              <a:t>Sử </a:t>
            </a:r>
            <a:r>
              <a:rPr lang="en-US" sz="2800" dirty="0" err="1">
                <a:effectLst/>
              </a:rPr>
              <a:t>dụng</a:t>
            </a:r>
            <a:r>
              <a:rPr lang="en-US" sz="2800" dirty="0">
                <a:effectLst/>
              </a:rPr>
              <a:t> OR </a:t>
            </a:r>
            <a:r>
              <a:rPr lang="en-US" sz="2800" dirty="0" err="1">
                <a:effectLst/>
              </a:rPr>
              <a:t>khi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tìm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kiếm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những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trang</a:t>
            </a:r>
            <a:r>
              <a:rPr lang="en-US" sz="2800" dirty="0">
                <a:effectLst/>
              </a:rPr>
              <a:t> web </a:t>
            </a:r>
            <a:r>
              <a:rPr lang="en-US" sz="2800" dirty="0" err="1">
                <a:effectLst/>
              </a:rPr>
              <a:t>bao</a:t>
            </a:r>
            <a:r>
              <a:rPr lang="en-US" sz="2800" dirty="0">
                <a:effectLst/>
              </a:rPr>
              <a:t> </a:t>
            </a:r>
            <a:r>
              <a:rPr lang="en-US" sz="2800" dirty="0" err="1" smtClean="0">
                <a:effectLst/>
              </a:rPr>
              <a:t>gồm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>
                <a:effectLst/>
              </a:rPr>
              <a:t>từ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này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hoặc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từ</a:t>
            </a:r>
            <a:r>
              <a:rPr lang="en-US" sz="2800" dirty="0">
                <a:effectLst/>
              </a:rPr>
              <a:t> </a:t>
            </a:r>
            <a:r>
              <a:rPr lang="en-US" sz="2800" dirty="0" err="1" smtClean="0">
                <a:effectLst/>
              </a:rPr>
              <a:t>kia</a:t>
            </a:r>
            <a:endParaRPr lang="en-US" sz="2800" dirty="0" smtClean="0">
              <a:effectLst/>
            </a:endParaRP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dirty="0">
                <a:effectLst/>
              </a:rPr>
              <a:t>"</a:t>
            </a:r>
            <a:r>
              <a:rPr lang="en-US" sz="2800" dirty="0" err="1">
                <a:effectLst/>
              </a:rPr>
              <a:t>học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bổng</a:t>
            </a:r>
            <a:r>
              <a:rPr lang="en-US" sz="2800">
                <a:effectLst/>
              </a:rPr>
              <a:t>" </a:t>
            </a:r>
            <a:r>
              <a:rPr lang="en-US" sz="2800" smtClean="0">
                <a:effectLst/>
              </a:rPr>
              <a:t>+ "</a:t>
            </a:r>
            <a:r>
              <a:rPr lang="en-US" sz="2800" dirty="0" err="1">
                <a:effectLst/>
              </a:rPr>
              <a:t>hoa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kỳ</a:t>
            </a:r>
            <a:r>
              <a:rPr lang="en-US" sz="2800" dirty="0">
                <a:effectLst/>
              </a:rPr>
              <a:t>" OR "</a:t>
            </a:r>
            <a:r>
              <a:rPr lang="en-US" sz="2800" dirty="0" err="1">
                <a:effectLst/>
              </a:rPr>
              <a:t>anh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quốc</a:t>
            </a:r>
            <a:r>
              <a:rPr lang="en-US" sz="2800" dirty="0">
                <a:effectLst/>
              </a:rPr>
              <a:t>"</a:t>
            </a:r>
            <a:endParaRPr lang="en-US" sz="2800" dirty="0">
              <a:latin typeface="Arial" charset="0"/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390900"/>
            <a:ext cx="7435568" cy="3009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001000" cy="563563"/>
          </a:xfrm>
        </p:spPr>
        <p:txBody>
          <a:bodyPr/>
          <a:lstStyle/>
          <a:p>
            <a:pPr>
              <a:defRPr/>
            </a:pPr>
            <a:r>
              <a:rPr lang="en-US" sz="3200"/>
              <a:t>Tìm </a:t>
            </a:r>
            <a:r>
              <a:rPr lang="en-US" sz="3200" smtClean="0"/>
              <a:t>một </a:t>
            </a:r>
            <a:r>
              <a:rPr lang="en-US" sz="3200"/>
              <a:t>trang web/tên miền nhất định</a:t>
            </a:r>
            <a:endParaRPr lang="en-US" sz="3200" dirty="0" err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3200400"/>
          </a:xfrm>
        </p:spPr>
        <p:txBody>
          <a:bodyPr/>
          <a:lstStyle/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smtClean="0">
                <a:effectLst/>
              </a:rPr>
              <a:t>Sử </a:t>
            </a:r>
            <a:r>
              <a:rPr lang="en-US" sz="2800" dirty="0" err="1">
                <a:effectLst/>
              </a:rPr>
              <a:t>dụng</a:t>
            </a:r>
            <a:r>
              <a:rPr lang="en-US" sz="2800" dirty="0">
                <a:effectLst/>
              </a:rPr>
              <a:t> </a:t>
            </a:r>
            <a:r>
              <a:rPr lang="en-US" sz="2800" dirty="0" err="1" smtClean="0">
                <a:effectLst/>
              </a:rPr>
              <a:t>cú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pháp</a:t>
            </a:r>
            <a:r>
              <a:rPr lang="en-US" sz="2800" dirty="0" smtClean="0">
                <a:effectLst/>
              </a:rPr>
              <a:t>:</a:t>
            </a: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dirty="0" smtClean="0">
                <a:effectLst/>
                <a:latin typeface="Arial" charset="0"/>
              </a:rPr>
              <a:t>“</a:t>
            </a:r>
            <a:r>
              <a:rPr lang="en-US" sz="2800" dirty="0" err="1" smtClean="0">
                <a:effectLst/>
                <a:latin typeface="Arial" charset="0"/>
              </a:rPr>
              <a:t>nội</a:t>
            </a:r>
            <a:r>
              <a:rPr lang="en-US" sz="2800" dirty="0" smtClean="0">
                <a:effectLst/>
                <a:latin typeface="Arial" charset="0"/>
              </a:rPr>
              <a:t> dung” </a:t>
            </a:r>
            <a:r>
              <a:rPr lang="en-US" sz="2800" dirty="0" err="1" smtClean="0">
                <a:effectLst/>
                <a:latin typeface="Arial" charset="0"/>
              </a:rPr>
              <a:t>site:url</a:t>
            </a:r>
            <a:endParaRPr lang="en-US" sz="2800" dirty="0" smtClean="0">
              <a:effectLst/>
              <a:latin typeface="Arial" charset="0"/>
            </a:endParaRP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dirty="0">
                <a:effectLst/>
              </a:rPr>
              <a:t>"</a:t>
            </a:r>
            <a:r>
              <a:rPr lang="en-US" sz="2800" dirty="0" err="1">
                <a:effectLst/>
              </a:rPr>
              <a:t>học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bổng</a:t>
            </a:r>
            <a:r>
              <a:rPr lang="en-US" sz="2800" dirty="0">
                <a:effectLst/>
              </a:rPr>
              <a:t>" </a:t>
            </a:r>
            <a:r>
              <a:rPr lang="en-US" sz="2800" dirty="0" err="1" smtClean="0">
                <a:effectLst/>
              </a:rPr>
              <a:t>site:</a:t>
            </a:r>
            <a:r>
              <a:rPr lang="en-US" sz="2800" u="sng" dirty="0" err="1" smtClean="0">
                <a:effectLst/>
                <a:hlinkClick r:id="rId2"/>
              </a:rPr>
              <a:t>www.lrc-hueuni.edu.vn</a:t>
            </a:r>
            <a:endParaRPr lang="en-US" sz="2800" u="sng" dirty="0" smtClean="0">
              <a:effectLst/>
            </a:endParaRP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dirty="0" smtClean="0">
                <a:effectLst/>
              </a:rPr>
              <a:t>M</a:t>
            </a:r>
            <a:r>
              <a:rPr lang="vi-VN" sz="2800" dirty="0" smtClean="0">
                <a:effectLst/>
              </a:rPr>
              <a:t>ở </a:t>
            </a:r>
            <a:r>
              <a:rPr lang="vi-VN" sz="2800" dirty="0">
                <a:effectLst/>
              </a:rPr>
              <a:t>rộng tìm kiếm trong một tên miền cụ thể, </a:t>
            </a:r>
            <a:r>
              <a:rPr lang="vi-VN" sz="2800" dirty="0" smtClean="0">
                <a:effectLst/>
              </a:rPr>
              <a:t>như </a:t>
            </a:r>
            <a:r>
              <a:rPr lang="vi-VN" sz="2800" dirty="0">
                <a:effectLst/>
              </a:rPr>
              <a:t>.edu, .gov, .org</a:t>
            </a:r>
            <a:r>
              <a:rPr lang="vi-VN" sz="2800" dirty="0" smtClean="0">
                <a:effectLst/>
              </a:rPr>
              <a:t>...</a:t>
            </a:r>
            <a:endParaRPr lang="en-US" sz="2800" dirty="0" smtClean="0">
              <a:effectLst/>
            </a:endParaRP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dirty="0">
                <a:effectLst/>
              </a:rPr>
              <a:t>"</a:t>
            </a:r>
            <a:r>
              <a:rPr lang="en-US" sz="2800" dirty="0" err="1">
                <a:effectLst/>
              </a:rPr>
              <a:t>học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bổng</a:t>
            </a:r>
            <a:r>
              <a:rPr lang="en-US" sz="2800" dirty="0">
                <a:effectLst/>
              </a:rPr>
              <a:t>" site:.</a:t>
            </a:r>
            <a:r>
              <a:rPr lang="en-US" sz="2800" dirty="0" err="1">
                <a:effectLst/>
              </a:rPr>
              <a:t>edu</a:t>
            </a:r>
            <a:endParaRPr lang="en-US" sz="28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0"/>
            <a:ext cx="7848600" cy="5162009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914400" y="685800"/>
            <a:ext cx="8001000" cy="563563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sz="3200" kern="0" smtClean="0"/>
              <a:t>Tìm một trang web/tên miền nhất định</a:t>
            </a:r>
            <a:endParaRPr lang="en-US" sz="3200" kern="0" dirty="0" err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Dấu “~”</a:t>
            </a:r>
            <a:endParaRPr lang="en-US" sz="3200" dirty="0" err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458200" cy="1676400"/>
          </a:xfrm>
        </p:spPr>
        <p:txBody>
          <a:bodyPr/>
          <a:lstStyle/>
          <a:p>
            <a:pPr marL="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400" smtClean="0">
                <a:effectLst/>
              </a:rPr>
              <a:t>S</a:t>
            </a:r>
            <a:r>
              <a:rPr lang="vi-VN" sz="2400" dirty="0" smtClean="0">
                <a:effectLst/>
              </a:rPr>
              <a:t>ử </a:t>
            </a:r>
            <a:r>
              <a:rPr lang="vi-VN" sz="2400" dirty="0">
                <a:effectLst/>
              </a:rPr>
              <a:t>dụng dấu “tương đương” khi muốn tìm cả những trang thông tin có chứa các từ liên </a:t>
            </a:r>
            <a:r>
              <a:rPr lang="vi-VN" sz="2400" dirty="0" smtClean="0">
                <a:effectLst/>
              </a:rPr>
              <a:t>quan </a:t>
            </a:r>
            <a:r>
              <a:rPr lang="vi-VN" sz="2400" dirty="0">
                <a:effectLst/>
              </a:rPr>
              <a:t>hoặc từ đồng nghĩa với từ </a:t>
            </a:r>
            <a:r>
              <a:rPr lang="vi-VN" sz="2400" dirty="0" smtClean="0">
                <a:effectLst/>
              </a:rPr>
              <a:t>khóa</a:t>
            </a:r>
            <a:endParaRPr lang="en-US" sz="2400" dirty="0" smtClean="0">
              <a:effectLst/>
            </a:endParaRP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vi-VN" sz="2400" smtClean="0">
                <a:effectLst/>
              </a:rPr>
              <a:t>~“</a:t>
            </a:r>
            <a:r>
              <a:rPr lang="en-US" sz="2400" smtClean="0"/>
              <a:t>đơn xin học bổng</a:t>
            </a:r>
            <a:r>
              <a:rPr lang="vi-VN" sz="2400" smtClean="0">
                <a:effectLst/>
              </a:rPr>
              <a:t>”</a:t>
            </a:r>
            <a:endParaRPr lang="en-US" sz="2400" dirty="0">
              <a:latin typeface="Arial" charset="0"/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72543"/>
            <a:ext cx="6553200" cy="3266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Dấu “…”</a:t>
            </a:r>
            <a:endParaRPr lang="en-US" sz="3200" dirty="0" err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305800" cy="2971800"/>
          </a:xfrm>
        </p:spPr>
        <p:txBody>
          <a:bodyPr/>
          <a:lstStyle/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smtClean="0">
                <a:effectLst/>
              </a:rPr>
              <a:t>S</a:t>
            </a:r>
            <a:r>
              <a:rPr lang="vi-VN" sz="2800" dirty="0" smtClean="0">
                <a:effectLst/>
              </a:rPr>
              <a:t>ử </a:t>
            </a:r>
            <a:r>
              <a:rPr lang="vi-VN" sz="2800" dirty="0">
                <a:effectLst/>
              </a:rPr>
              <a:t>dụng dấu ba chấm </a:t>
            </a:r>
            <a:r>
              <a:rPr lang="vi-VN" sz="3200" b="1" dirty="0">
                <a:latin typeface="Times New Roman" pitchFamily="18" charset="0"/>
                <a:ea typeface="+mn-ea"/>
                <a:cs typeface="Times New Roman" pitchFamily="18" charset="0"/>
              </a:rPr>
              <a:t>“...”</a:t>
            </a:r>
            <a:r>
              <a:rPr lang="vi-VN" sz="2800" dirty="0">
                <a:effectLst/>
              </a:rPr>
              <a:t> giữa hai con số để tìm kiếm giá trị trong một phạm vi, ví dụ thông tin về một sự </a:t>
            </a:r>
            <a:r>
              <a:rPr lang="vi-VN" sz="2800" dirty="0" smtClean="0">
                <a:effectLst/>
              </a:rPr>
              <a:t>kiện</a:t>
            </a:r>
            <a:r>
              <a:rPr lang="en-US" sz="2800" dirty="0" smtClean="0">
                <a:effectLst/>
              </a:rPr>
              <a:t>, </a:t>
            </a:r>
            <a:r>
              <a:rPr lang="en-US" sz="2800" dirty="0" err="1" smtClean="0">
                <a:effectLst/>
              </a:rPr>
              <a:t>tìm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giá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của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một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mặt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hàng</a:t>
            </a:r>
            <a:r>
              <a:rPr lang="en-US" sz="2800" dirty="0" smtClean="0">
                <a:effectLst/>
              </a:rPr>
              <a:t>, </a:t>
            </a:r>
            <a:r>
              <a:rPr lang="vi-VN" sz="2800" dirty="0">
                <a:effectLst/>
              </a:rPr>
              <a:t>tiểu sử của một nhân vật nổi tiếng trong một giai đoạn cụ thể</a:t>
            </a:r>
            <a:r>
              <a:rPr lang="vi-VN" sz="2800" dirty="0" smtClean="0">
                <a:effectLst/>
              </a:rPr>
              <a:t>...</a:t>
            </a:r>
            <a:endParaRPr lang="en-US" sz="2800" dirty="0" smtClean="0">
              <a:effectLst/>
            </a:endParaRPr>
          </a:p>
          <a:p>
            <a:pPr marL="857250" lvl="2" indent="0" eaLnBrk="1" hangingPunct="1">
              <a:buFont typeface="Wingdings" panose="05000000000000000000" pitchFamily="2" charset="2"/>
              <a:buNone/>
              <a:defRPr/>
            </a:pPr>
            <a:r>
              <a:rPr lang="en-US" sz="2800" smtClean="0">
                <a:effectLst/>
              </a:rPr>
              <a:t>Vd: barack </a:t>
            </a:r>
            <a:r>
              <a:rPr lang="en-US" sz="2800" dirty="0" err="1">
                <a:effectLst/>
              </a:rPr>
              <a:t>obama</a:t>
            </a:r>
            <a:r>
              <a:rPr lang="en-US" sz="2800" dirty="0">
                <a:effectLst/>
              </a:rPr>
              <a:t> 2000...2013</a:t>
            </a:r>
            <a:endParaRPr lang="en-US" sz="28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Dấu “…”</a:t>
            </a:r>
            <a:endParaRPr lang="en-US" sz="3200" dirty="0" err="1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523999"/>
            <a:ext cx="6629400" cy="5012243"/>
          </a:xfrm>
        </p:spPr>
      </p:pic>
    </p:spTree>
    <p:extLst>
      <p:ext uri="{BB962C8B-B14F-4D97-AF65-F5344CB8AC3E}">
        <p14:creationId xmlns:p14="http://schemas.microsoft.com/office/powerpoint/2010/main" val="247207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Tìm kiếm bằng hình ảnh</a:t>
            </a:r>
            <a:endParaRPr lang="en-US" sz="3200" dirty="0" err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257300" lvl="2" indent="-457200">
              <a:buFontTx/>
              <a:buChar char="-"/>
              <a:defRPr/>
            </a:pPr>
            <a:r>
              <a:rPr lang="en-US" sz="2800" smtClean="0">
                <a:latin typeface="Arial" charset="0"/>
              </a:rPr>
              <a:t>Kéo </a:t>
            </a:r>
            <a:r>
              <a:rPr lang="en-US" sz="2800" dirty="0" err="1">
                <a:latin typeface="Arial" charset="0"/>
              </a:rPr>
              <a:t>và</a:t>
            </a:r>
            <a:r>
              <a:rPr lang="en-US" sz="2800" dirty="0">
                <a:latin typeface="Arial" charset="0"/>
              </a:rPr>
              <a:t> </a:t>
            </a:r>
            <a:r>
              <a:rPr lang="en-US" sz="2800" dirty="0" err="1" smtClean="0">
                <a:latin typeface="Arial" charset="0"/>
              </a:rPr>
              <a:t>thả</a:t>
            </a:r>
            <a:endParaRPr lang="en-US" sz="2800" dirty="0" smtClean="0">
              <a:latin typeface="Arial" charset="0"/>
            </a:endParaRPr>
          </a:p>
          <a:p>
            <a:pPr marL="1257300" lvl="2" indent="-457200">
              <a:buFontTx/>
              <a:buChar char="-"/>
              <a:defRPr/>
            </a:pPr>
            <a:r>
              <a:rPr lang="vi-VN" sz="2800" dirty="0" smtClean="0">
                <a:latin typeface="Arial" charset="0"/>
              </a:rPr>
              <a:t>Tải </a:t>
            </a:r>
            <a:r>
              <a:rPr lang="vi-VN" sz="2800" dirty="0">
                <a:latin typeface="Arial" charset="0"/>
              </a:rPr>
              <a:t>ảnh </a:t>
            </a:r>
            <a:r>
              <a:rPr lang="vi-VN" sz="2800" dirty="0" smtClean="0">
                <a:latin typeface="Arial" charset="0"/>
              </a:rPr>
              <a:t>lên</a:t>
            </a:r>
            <a:endParaRPr lang="en-US" sz="2800" dirty="0" smtClean="0">
              <a:latin typeface="Arial" charset="0"/>
            </a:endParaRPr>
          </a:p>
          <a:p>
            <a:pPr marL="1257300" lvl="2" indent="-457200">
              <a:buFontTx/>
              <a:buChar char="-"/>
              <a:defRPr/>
            </a:pPr>
            <a:r>
              <a:rPr lang="vi-VN" sz="2800" dirty="0" smtClean="0">
                <a:latin typeface="Arial" charset="0"/>
              </a:rPr>
              <a:t>Sao </a:t>
            </a:r>
            <a:r>
              <a:rPr lang="vi-VN" sz="2800" dirty="0">
                <a:latin typeface="Arial" charset="0"/>
              </a:rPr>
              <a:t>chép và dán URL của hình ảnh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757" y="3733800"/>
            <a:ext cx="1611086" cy="16110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3878365"/>
            <a:ext cx="1466521" cy="14665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171" y="3872922"/>
            <a:ext cx="2907295" cy="9304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914400" y="685800"/>
            <a:ext cx="7391400" cy="563563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sz="3200" kern="0" smtClean="0"/>
              <a:t>Tìm kiếm bằng hình ảnh</a:t>
            </a:r>
            <a:endParaRPr lang="en-US" sz="3200" kern="0" dirty="0" err="1"/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52600"/>
            <a:ext cx="8739846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Tìm kiếm bằng giọng nói</a:t>
            </a:r>
            <a:endParaRPr lang="en-US" sz="3200" dirty="0" err="1"/>
          </a:p>
        </p:txBody>
      </p:sp>
      <p:pic>
        <p:nvPicPr>
          <p:cNvPr id="7" name="Content Placeholder 6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" y="2133600"/>
            <a:ext cx="8842247" cy="3429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Tìm kiếm video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6248400" cy="533400"/>
          </a:xfrm>
        </p:spPr>
        <p:txBody>
          <a:bodyPr/>
          <a:lstStyle/>
          <a:p>
            <a:pPr marL="293688" lvl="2" indent="0">
              <a:buFont typeface="Wingdings" panose="05000000000000000000" pitchFamily="2" charset="2"/>
              <a:buNone/>
              <a:defRPr/>
            </a:pPr>
            <a:r>
              <a:rPr lang="en-US" sz="2800" smtClean="0">
                <a:effectLst/>
              </a:rPr>
              <a:t>Chọn </a:t>
            </a:r>
            <a:r>
              <a:rPr lang="en-US" sz="2800">
                <a:effectLst/>
              </a:rPr>
              <a:t>More </a:t>
            </a:r>
            <a:r>
              <a:rPr lang="en-US" sz="2800" smtClean="0">
                <a:sym typeface="Wingdings" panose="05000000000000000000" pitchFamily="2" charset="2"/>
              </a:rPr>
              <a:t> </a:t>
            </a:r>
            <a:r>
              <a:rPr lang="en-US" sz="2800" smtClean="0">
                <a:effectLst/>
              </a:rPr>
              <a:t>Even </a:t>
            </a:r>
            <a:r>
              <a:rPr lang="en-US" sz="2800">
                <a:effectLst/>
              </a:rPr>
              <a:t>More </a:t>
            </a:r>
            <a:r>
              <a:rPr lang="en-US" sz="2800" smtClean="0">
                <a:sym typeface="Wingdings" panose="05000000000000000000" pitchFamily="2" charset="2"/>
              </a:rPr>
              <a:t> </a:t>
            </a:r>
            <a:r>
              <a:rPr lang="en-US" sz="2800" smtClean="0">
                <a:effectLst/>
              </a:rPr>
              <a:t>Videos</a:t>
            </a:r>
            <a:endParaRPr lang="vi-VN" sz="2800" dirty="0">
              <a:latin typeface="Arial" charset="0"/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62200"/>
            <a:ext cx="7591900" cy="42637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Tìm kiếm thông tin học thuật</a:t>
            </a:r>
            <a:endParaRPr lang="en-US" sz="3200" dirty="0" err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443" y="2438400"/>
            <a:ext cx="8447314" cy="3581400"/>
          </a:xfrm>
        </p:spPr>
        <p:txBody>
          <a:bodyPr/>
          <a:lstStyle/>
          <a:p>
            <a:pPr marL="800100" lvl="2" indent="0">
              <a:buFont typeface="Wingdings" panose="05000000000000000000" pitchFamily="2" charset="2"/>
              <a:buNone/>
              <a:defRPr/>
            </a:pPr>
            <a:r>
              <a:rPr lang="vi-VN" sz="2800" smtClean="0">
                <a:effectLst/>
              </a:rPr>
              <a:t>Chọn </a:t>
            </a:r>
            <a:r>
              <a:rPr lang="vi-VN" sz="2800" dirty="0">
                <a:effectLst/>
              </a:rPr>
              <a:t>More | Even More | Scholar</a:t>
            </a:r>
            <a:br>
              <a:rPr lang="vi-VN" sz="2800" dirty="0">
                <a:effectLst/>
              </a:rPr>
            </a:br>
            <a:r>
              <a:rPr lang="vi-VN" sz="2800" dirty="0">
                <a:effectLst/>
              </a:rPr>
              <a:t>Google Scholar (</a:t>
            </a:r>
            <a:r>
              <a:rPr lang="vi-VN" sz="2800" dirty="0" smtClean="0">
                <a:effectLst/>
              </a:rPr>
              <a:t>http:scholar.google.com) </a:t>
            </a:r>
            <a:r>
              <a:rPr lang="vi-VN" sz="2800" dirty="0">
                <a:effectLst/>
              </a:rPr>
              <a:t>giúp bạn tìm và xác định các bài báo, bài tóm tắt có nội dung học thuật và các nguồn tin học thuật khác</a:t>
            </a:r>
            <a:r>
              <a:rPr lang="vi-VN" sz="2800" dirty="0" smtClean="0">
                <a:effectLst/>
              </a:rPr>
              <a:t>.</a:t>
            </a:r>
            <a:endParaRPr lang="en-US" sz="2800" dirty="0" smtClean="0">
              <a:effectLst/>
            </a:endParaRPr>
          </a:p>
          <a:p>
            <a:pPr marL="800100" lvl="2" indent="0">
              <a:buFont typeface="Wingdings" panose="05000000000000000000" pitchFamily="2" charset="2"/>
              <a:buNone/>
              <a:defRPr/>
            </a:pPr>
            <a:r>
              <a:rPr lang="en-US" sz="2800" smtClean="0"/>
              <a:t>“secure </a:t>
            </a:r>
            <a:r>
              <a:rPr lang="en-US" sz="2800"/>
              <a:t>information system”</a:t>
            </a:r>
            <a:endParaRPr lang="vi-VN" sz="28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/>
              <a:t>Tìm kiếm thông tin học thuật</a:t>
            </a:r>
            <a:endParaRPr lang="en-US" sz="3200" dirty="0" err="1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04" y="2057400"/>
            <a:ext cx="8758591" cy="4343400"/>
          </a:xfrm>
        </p:spPr>
      </p:pic>
    </p:spTree>
    <p:extLst>
      <p:ext uri="{BB962C8B-B14F-4D97-AF65-F5344CB8AC3E}">
        <p14:creationId xmlns:p14="http://schemas.microsoft.com/office/powerpoint/2010/main" val="302746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2514600"/>
            <a:ext cx="7010400" cy="11906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…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và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một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số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thủ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thuật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khác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với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Google</a:t>
            </a:r>
            <a:endParaRPr lang="en-US" sz="40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14400" y="685800"/>
            <a:ext cx="7391400" cy="563563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sz="3200" kern="0" smtClean="0"/>
              <a:t>Tìm kiếm mở rộng</a:t>
            </a:r>
            <a:endParaRPr lang="en-US" sz="3200" kern="0" dirty="0" err="1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981200" y="653143"/>
            <a:ext cx="5029200" cy="723900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>Tìm kiếm theo tệp tin</a:t>
            </a:r>
            <a:r>
              <a:rPr lang="vi-VN" sz="3200" smtClean="0"/>
              <a:t> </a:t>
            </a:r>
            <a:br>
              <a:rPr lang="vi-VN" sz="3200" smtClean="0"/>
            </a:br>
            <a:endParaRPr lang="en-US" sz="3200" smtClean="0"/>
          </a:p>
        </p:txBody>
      </p:sp>
      <p:sp>
        <p:nvSpPr>
          <p:cNvPr id="36867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49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14350" indent="-514350">
              <a:buFont typeface="Tahoma" panose="020B0604030504040204" pitchFamily="34" charset="0"/>
              <a:buNone/>
            </a:pP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endParaRPr lang="vi-VN" altLang="en-US" smtClean="0">
              <a:effectLst/>
            </a:endParaRPr>
          </a:p>
        </p:txBody>
      </p:sp>
      <p:sp>
        <p:nvSpPr>
          <p:cNvPr id="36870" name="Content Placeholder 2"/>
          <p:cNvSpPr>
            <a:spLocks/>
          </p:cNvSpPr>
          <p:nvPr/>
        </p:nvSpPr>
        <p:spPr bwMode="auto">
          <a:xfrm>
            <a:off x="1213757" y="2362200"/>
            <a:ext cx="64770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Tahoma" panose="020B0604030504040204" pitchFamily="34" charset="0"/>
              <a:buNone/>
            </a:pPr>
            <a:r>
              <a:rPr lang="vi-VN" altLang="en-US" sz="3200" b="1"/>
              <a:t>	Tìm tài liệu ở các dạng file: file .pdf, .ppt, .doc, .xls...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Tahoma" panose="020B0604030504040204" pitchFamily="34" charset="0"/>
              <a:buNone/>
            </a:pPr>
            <a:r>
              <a:rPr lang="vi-VN" altLang="en-US" sz="3200" b="1"/>
              <a:t>	Cú pháp</a:t>
            </a:r>
            <a:r>
              <a:rPr lang="vi-VN" altLang="en-US" sz="3200"/>
              <a:t/>
            </a:r>
            <a:br>
              <a:rPr lang="vi-VN" altLang="en-US" sz="3200"/>
            </a:br>
            <a:r>
              <a:rPr lang="vi-VN" altLang="en-US" sz="3200"/>
              <a:t>	</a:t>
            </a:r>
            <a:r>
              <a:rPr lang="vi-VN" altLang="en-US" sz="2400"/>
              <a:t>vệ sinh nguồn nước filetype:ppt</a:t>
            </a:r>
            <a:r>
              <a:rPr lang="vi-VN" altLang="en-US" sz="3200"/>
              <a:t/>
            </a:r>
            <a:br>
              <a:rPr lang="vi-VN" altLang="en-US" sz="3200"/>
            </a:br>
            <a:endParaRPr lang="vi-V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981200" y="653143"/>
            <a:ext cx="5029200" cy="723900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>Tìm kiếm theo tệp tin</a:t>
            </a:r>
            <a:r>
              <a:rPr lang="vi-VN" sz="3200" smtClean="0"/>
              <a:t> </a:t>
            </a:r>
            <a:br>
              <a:rPr lang="vi-VN" sz="3200" smtClean="0"/>
            </a:br>
            <a:endParaRPr lang="en-US" sz="3200" smtClean="0"/>
          </a:p>
        </p:txBody>
      </p:sp>
      <p:sp>
        <p:nvSpPr>
          <p:cNvPr id="36867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49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14350" indent="-514350">
              <a:buFont typeface="Tahoma" panose="020B0604030504040204" pitchFamily="34" charset="0"/>
              <a:buNone/>
            </a:pP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endParaRPr lang="vi-VN" altLang="en-US" smtClean="0">
              <a:effectLst/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199"/>
            <a:ext cx="7924800" cy="4903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63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76400" y="654843"/>
            <a:ext cx="5334000" cy="579438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/>
            </a:r>
            <a:br>
              <a:rPr lang="en-US" sz="3200" smtClean="0"/>
            </a:br>
            <a:r>
              <a:rPr lang="vi-VN" sz="3200" smtClean="0"/>
              <a:t>Đ</a:t>
            </a:r>
            <a:r>
              <a:rPr lang="en-US" sz="3200" smtClean="0"/>
              <a:t>ịnh nghĩa từ và cụm từ</a:t>
            </a:r>
            <a:r>
              <a:rPr lang="vi-VN" sz="3200" smtClean="0"/>
              <a:t> </a:t>
            </a:r>
            <a:br>
              <a:rPr lang="vi-VN" sz="3200" smtClean="0"/>
            </a:br>
            <a:endParaRPr lang="en-US" sz="320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676400"/>
            <a:ext cx="7543800" cy="50605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4400" y="609600"/>
            <a:ext cx="5791200" cy="715962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/>
            </a:r>
            <a:br>
              <a:rPr lang="en-US" sz="3200" smtClean="0"/>
            </a:br>
            <a:r>
              <a:rPr lang="vi-VN" sz="3200" smtClean="0"/>
              <a:t>Tìm</a:t>
            </a:r>
            <a:r>
              <a:rPr lang="en-US" sz="3200" smtClean="0"/>
              <a:t> các trang có liên quan</a:t>
            </a:r>
            <a:r>
              <a:rPr lang="vi-VN" sz="3200" smtClean="0"/>
              <a:t> </a:t>
            </a:r>
            <a:br>
              <a:rPr lang="vi-VN" sz="3200" smtClean="0"/>
            </a:br>
            <a:endParaRPr lang="en-US" sz="320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524000"/>
            <a:ext cx="7315200" cy="5086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524000" y="609600"/>
            <a:ext cx="3657600" cy="579438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/>
            </a:r>
            <a:br>
              <a:rPr lang="en-US" sz="3200" smtClean="0"/>
            </a:br>
            <a:r>
              <a:rPr lang="vi-VN" sz="3200" smtClean="0"/>
              <a:t>Xem thời gian </a:t>
            </a:r>
            <a:br>
              <a:rPr lang="vi-VN" sz="3200" smtClean="0"/>
            </a:br>
            <a:endParaRPr lang="en-US" sz="320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28800"/>
            <a:ext cx="7086600" cy="41349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524000" y="533400"/>
            <a:ext cx="4038600" cy="715962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/>
            </a:r>
            <a:br>
              <a:rPr lang="en-US" sz="3200" smtClean="0"/>
            </a:br>
            <a:r>
              <a:rPr lang="vi-VN" sz="3200" smtClean="0"/>
              <a:t>Xem thời tiết </a:t>
            </a:r>
            <a:br>
              <a:rPr lang="vi-VN" sz="3200" smtClean="0"/>
            </a:br>
            <a:endParaRPr lang="en-US" sz="320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7772400" cy="5086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vi-VN"/>
              <a:t>Kỹ năng tìm kiếm và đánh giá thông tin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E853CE0-144F-44BF-9374-500BC6DE3ADA}" type="slidenum">
              <a:rPr lang="en-US" altLang="en-US"/>
              <a:pPr eaLnBrk="1" hangingPunct="1"/>
              <a:t>36</a:t>
            </a:fld>
            <a:endParaRPr lang="en-US" altLang="en-US"/>
          </a:p>
        </p:txBody>
      </p:sp>
      <p:pic>
        <p:nvPicPr>
          <p:cNvPr id="4608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56" r="34900" b="6110"/>
          <a:stretch>
            <a:fillRect/>
          </a:stretch>
        </p:blipFill>
        <p:spPr bwMode="auto">
          <a:xfrm>
            <a:off x="55563" y="571500"/>
            <a:ext cx="9034462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43000" y="533400"/>
            <a:ext cx="6172200" cy="715962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/>
            </a:r>
            <a:br>
              <a:rPr lang="en-US" sz="3200" smtClean="0"/>
            </a:br>
            <a:r>
              <a:rPr lang="vi-VN" sz="3200" smtClean="0"/>
              <a:t>Chuyển đổi đơn vị đo lường </a:t>
            </a:r>
            <a:br>
              <a:rPr lang="vi-VN" sz="3200" smtClean="0"/>
            </a:br>
            <a:endParaRPr lang="en-US" sz="3200" smtClean="0"/>
          </a:p>
        </p:txBody>
      </p:sp>
      <p:sp>
        <p:nvSpPr>
          <p:cNvPr id="47107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4800600" cy="1752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14350" indent="-514350">
              <a:buFont typeface="Tahoma" panose="020B0604030504040204" pitchFamily="34" charset="0"/>
              <a:buNone/>
            </a:pPr>
            <a:r>
              <a:rPr lang="en-US" altLang="en-US" b="1" smtClean="0">
                <a:effectLst/>
              </a:rPr>
              <a:t>	Cú pháp</a:t>
            </a:r>
          </a:p>
          <a:p>
            <a:pPr marL="800100" lvl="2" indent="0">
              <a:buFont typeface="Wingdings" panose="05000000000000000000" pitchFamily="2" charset="2"/>
              <a:buNone/>
            </a:pPr>
            <a:r>
              <a:rPr lang="vi-VN" altLang="en-US" smtClean="0">
                <a:effectLst/>
              </a:rPr>
              <a:t>2 miles </a:t>
            </a:r>
            <a:r>
              <a:rPr lang="vi-VN" altLang="en-US" smtClean="0">
                <a:solidFill>
                  <a:srgbClr val="FF0000"/>
                </a:solidFill>
                <a:effectLst/>
              </a:rPr>
              <a:t>to</a:t>
            </a:r>
            <a:r>
              <a:rPr lang="vi-VN" altLang="en-US" smtClean="0">
                <a:effectLst/>
              </a:rPr>
              <a:t> km</a:t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>78 lbs to kg</a:t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>28 C to F (hoặc 28 C in F)</a:t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endParaRPr lang="vi-VN" altLang="en-US" smtClean="0">
              <a:effectLst/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43" y="3352800"/>
            <a:ext cx="7162800" cy="3297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/>
            </a:r>
            <a:br>
              <a:rPr lang="en-US" smtClean="0"/>
            </a:br>
            <a:r>
              <a:rPr lang="vi-VN" smtClean="0"/>
              <a:t>Tính</a:t>
            </a:r>
            <a:r>
              <a:rPr lang="en-US" smtClean="0"/>
              <a:t> toán</a:t>
            </a:r>
            <a:r>
              <a:rPr lang="vi-VN" smtClean="0"/>
              <a:t> </a:t>
            </a:r>
            <a:br>
              <a:rPr lang="vi-VN" smtClean="0"/>
            </a:br>
            <a:endParaRPr lang="en-US" smtClean="0"/>
          </a:p>
        </p:txBody>
      </p:sp>
      <p:sp>
        <p:nvSpPr>
          <p:cNvPr id="49155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4495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14350" indent="-514350">
              <a:buFont typeface="Tahoma" panose="020B0604030504040204" pitchFamily="34" charset="0"/>
              <a:buNone/>
            </a:pPr>
            <a:r>
              <a:rPr lang="en-US" altLang="en-US" b="1" smtClean="0">
                <a:effectLst/>
              </a:rPr>
              <a:t>	Cú pháp</a:t>
            </a:r>
          </a:p>
          <a:p>
            <a:pPr marL="800100" lvl="2" indent="0">
              <a:buFont typeface="Wingdings" panose="05000000000000000000" pitchFamily="2" charset="2"/>
              <a:buNone/>
            </a:pPr>
            <a:r>
              <a:rPr lang="vi-VN" altLang="en-US" smtClean="0">
                <a:effectLst/>
              </a:rPr>
              <a:t>100*3.14-cos(83)</a:t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r>
              <a:rPr lang="vi-VN" altLang="en-US" smtClean="0">
                <a:effectLst/>
              </a:rPr>
              <a:t/>
            </a:r>
            <a:br>
              <a:rPr lang="vi-VN" altLang="en-US" smtClean="0">
                <a:effectLst/>
              </a:rPr>
            </a:br>
            <a:endParaRPr lang="vi-VN" altLang="en-US" smtClean="0">
              <a:effectLst/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2514600"/>
            <a:ext cx="7848600" cy="40364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76400" y="678657"/>
            <a:ext cx="2438400" cy="563562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>Chú ý</a:t>
            </a:r>
            <a:endParaRPr lang="en-US" sz="320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81000" y="2209800"/>
            <a:ext cx="8305800" cy="3200400"/>
          </a:xfrm>
        </p:spPr>
        <p:txBody>
          <a:bodyPr/>
          <a:lstStyle/>
          <a:p>
            <a:pPr marL="514350" indent="-514350">
              <a:buFont typeface="Tahoma" pitchFamily="34" charset="0"/>
              <a:buNone/>
              <a:defRPr/>
            </a:pPr>
            <a:r>
              <a:rPr lang="en-US" b="1" smtClean="0">
                <a:effectLst/>
              </a:rPr>
              <a:t>Với Google:</a:t>
            </a:r>
          </a:p>
          <a:p>
            <a:pPr lvl="1">
              <a:buFontTx/>
              <a:buChar char="-"/>
              <a:defRPr/>
            </a:pPr>
            <a:r>
              <a:rPr lang="vi-VN" smtClean="0">
                <a:effectLst/>
              </a:rPr>
              <a:t>Tìm kiếm đơn giản</a:t>
            </a:r>
          </a:p>
          <a:p>
            <a:pPr lvl="1">
              <a:buFontTx/>
              <a:buChar char="-"/>
              <a:defRPr/>
            </a:pPr>
            <a:r>
              <a:rPr lang="vi-VN" smtClean="0">
                <a:effectLst/>
              </a:rPr>
              <a:t>Bỏ qua lỗi chính tả</a:t>
            </a:r>
          </a:p>
          <a:p>
            <a:pPr lvl="1">
              <a:buFontTx/>
              <a:buChar char="-"/>
              <a:defRPr/>
            </a:pPr>
            <a:r>
              <a:rPr lang="vi-VN" smtClean="0"/>
              <a:t>Sử dụng các từ có khả năng xuất hiệ</a:t>
            </a:r>
            <a:r>
              <a:rPr lang="vi-VN" smtClean="0">
                <a:latin typeface="Arial" charset="0"/>
              </a:rPr>
              <a:t>n </a:t>
            </a:r>
            <a:r>
              <a:rPr lang="vi-VN" smtClean="0"/>
              <a:t>nhiều trên web</a:t>
            </a:r>
          </a:p>
          <a:p>
            <a:pPr lvl="1">
              <a:buFontTx/>
              <a:buChar char="-"/>
              <a:defRPr/>
            </a:pPr>
            <a:r>
              <a:rPr lang="vi-VN" smtClean="0">
                <a:effectLst/>
              </a:rPr>
              <a:t>Càng ít từ kết quả càng nhiều</a:t>
            </a:r>
          </a:p>
          <a:p>
            <a:pPr lvl="1">
              <a:buFontTx/>
              <a:buChar char="-"/>
              <a:defRPr/>
            </a:pPr>
            <a:r>
              <a:rPr lang="vi-VN" smtClean="0">
                <a:effectLst/>
              </a:rPr>
              <a:t>Bỏ qua lối viết hoa</a:t>
            </a:r>
          </a:p>
          <a:p>
            <a:pPr lvl="1">
              <a:buFontTx/>
              <a:buChar char="-"/>
              <a:defRPr/>
            </a:pPr>
            <a:r>
              <a:rPr lang="vi-VN" smtClean="0">
                <a:effectLst/>
              </a:rPr>
              <a:t>Bỏ qua dấu chấm câu</a:t>
            </a:r>
            <a:br>
              <a:rPr lang="vi-VN" smtClean="0">
                <a:effectLst/>
              </a:rPr>
            </a:br>
            <a:r>
              <a:rPr lang="vi-VN" smtClean="0">
                <a:effectLst/>
              </a:rPr>
              <a:t/>
            </a:r>
            <a:br>
              <a:rPr lang="vi-VN" smtClean="0">
                <a:effectLst/>
              </a:rPr>
            </a:br>
            <a:r>
              <a:rPr lang="vi-VN" smtClean="0">
                <a:effectLst/>
              </a:rPr>
              <a:t/>
            </a:r>
            <a:br>
              <a:rPr lang="vi-VN" smtClean="0">
                <a:effectLst/>
              </a:rPr>
            </a:br>
            <a:r>
              <a:rPr lang="vi-VN" smtClean="0">
                <a:effectLst/>
              </a:rPr>
              <a:t/>
            </a:r>
            <a:br>
              <a:rPr lang="vi-VN" smtClean="0">
                <a:effectLst/>
              </a:rPr>
            </a:br>
            <a:r>
              <a:rPr lang="vi-VN" sz="3200" smtClean="0">
                <a:effectLst/>
              </a:rPr>
              <a:t/>
            </a:r>
            <a:br>
              <a:rPr lang="vi-VN" sz="3200" smtClean="0">
                <a:effectLst/>
              </a:rPr>
            </a:br>
            <a:r>
              <a:rPr lang="vi-VN" sz="3200" smtClean="0">
                <a:latin typeface="Arial" charset="0"/>
              </a:rPr>
              <a:t>    </a:t>
            </a:r>
            <a:r>
              <a:rPr lang="vi-VN" smtClean="0">
                <a:effectLst/>
              </a:rPr>
              <a:t/>
            </a:r>
            <a:br>
              <a:rPr lang="vi-VN" smtClean="0">
                <a:effectLst/>
              </a:rPr>
            </a:br>
            <a:r>
              <a:rPr lang="vi-VN" smtClean="0">
                <a:effectLst/>
              </a:rPr>
              <a:t/>
            </a:r>
            <a:br>
              <a:rPr lang="vi-VN" smtClean="0">
                <a:effectLst/>
              </a:rPr>
            </a:br>
            <a:r>
              <a:rPr lang="vi-VN" smtClean="0">
                <a:effectLst/>
              </a:rPr>
              <a:t/>
            </a:r>
            <a:br>
              <a:rPr lang="vi-VN" smtClean="0">
                <a:effectLst/>
              </a:rPr>
            </a:br>
            <a:r>
              <a:rPr lang="vi-VN" smtClean="0">
                <a:effectLst/>
              </a:rPr>
              <a:t/>
            </a:r>
            <a:br>
              <a:rPr lang="vi-VN" smtClean="0">
                <a:effectLst/>
              </a:rPr>
            </a:br>
            <a:r>
              <a:rPr lang="vi-VN" smtClean="0">
                <a:effectLst/>
              </a:rPr>
              <a:t/>
            </a:r>
            <a:br>
              <a:rPr lang="vi-VN" smtClean="0">
                <a:effectLst/>
              </a:rPr>
            </a:br>
            <a:endParaRPr lang="vi-VN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19200" y="564357"/>
            <a:ext cx="5562600" cy="639762"/>
          </a:xfrm>
        </p:spPr>
        <p:txBody>
          <a:bodyPr/>
          <a:lstStyle/>
          <a:p>
            <a:pPr marL="1117600" indent="-1117600" algn="l" eaLnBrk="1" hangingPunct="1">
              <a:defRPr/>
            </a:pPr>
            <a:r>
              <a:rPr lang="en-US" sz="3200" smtClean="0">
                <a:latin typeface="Arial" charset="0"/>
              </a:rPr>
              <a:t>Kỹ </a:t>
            </a:r>
            <a:r>
              <a:rPr lang="en-US" sz="3200" smtClean="0">
                <a:latin typeface="Arial" charset="0"/>
              </a:rPr>
              <a:t>năng đánh giá thông </a:t>
            </a:r>
            <a:r>
              <a:rPr lang="en-US" sz="3200" smtClean="0">
                <a:latin typeface="Arial" charset="0"/>
              </a:rPr>
              <a:t>tin</a:t>
            </a:r>
            <a:endParaRPr lang="en-US" sz="320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2514600"/>
            <a:ext cx="8305800" cy="29718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vi-VN" smtClean="0"/>
              <a:t>Tại sao cần phải đánh giá thông tin trên Internet?</a:t>
            </a:r>
            <a:endParaRPr lang="en-US" smtClean="0"/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mtClean="0"/>
              <a:t>Lưu trữ với số lượng khổng lồ</a:t>
            </a:r>
            <a:endParaRPr lang="en-US" smtClean="0"/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mtClean="0"/>
              <a:t>Thay đổi liên tục, nhanh chóng và thiếu tính ổn định</a:t>
            </a:r>
            <a:endParaRPr lang="en-US" smtClean="0"/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mtClean="0"/>
              <a:t>Ai cũng có thể xuất bản thông tin lên Internet</a:t>
            </a:r>
            <a:endParaRPr lang="en-US" smtClean="0"/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mtClean="0"/>
              <a:t>Chất lượng thông tin không đồng đều, khó kiểm soát</a:t>
            </a:r>
            <a:endParaRPr lang="en-US" smtClean="0"/>
          </a:p>
          <a:p>
            <a:pPr marL="990600" lvl="1" indent="-533400" eaLnBrk="1" hangingPunct="1">
              <a:buFontTx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609600"/>
            <a:ext cx="3581400" cy="639762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Tiêu chí đánh giá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905000"/>
            <a:ext cx="8686800" cy="4648200"/>
          </a:xfrm>
        </p:spPr>
        <p:txBody>
          <a:bodyPr/>
          <a:lstStyle/>
          <a:p>
            <a:pPr>
              <a:defRPr/>
            </a:pPr>
            <a:r>
              <a:rPr lang="vi-VN" sz="2800" b="1" smtClean="0">
                <a:solidFill>
                  <a:schemeClr val="tx2"/>
                </a:solidFill>
              </a:rPr>
              <a:t>Tác </a:t>
            </a:r>
            <a:r>
              <a:rPr lang="vi-VN" sz="2800" b="1" smtClean="0">
                <a:solidFill>
                  <a:schemeClr val="tx2"/>
                </a:solidFill>
              </a:rPr>
              <a:t>giả</a:t>
            </a:r>
            <a:endParaRPr lang="en-US" sz="2800" b="1" smtClean="0">
              <a:solidFill>
                <a:schemeClr val="tx2"/>
              </a:solidFill>
            </a:endParaRPr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z="2400" smtClean="0"/>
              <a:t>Là ai?</a:t>
            </a:r>
            <a:endParaRPr lang="en-US" sz="2400" smtClean="0"/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z="2400" smtClean="0"/>
              <a:t>Thông tin về tác giả &amp; địa chỉ liên hệ</a:t>
            </a:r>
            <a:endParaRPr lang="en-US" sz="2400" smtClean="0"/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z="2400" smtClean="0"/>
              <a:t>Thông tin về nghề nghiệp, kinh nghiệm, chức vụ, quá trình đào tạo của tác giả, hay những thông tin chứng thực khác</a:t>
            </a:r>
            <a:endParaRPr lang="en-US" sz="2400" smtClean="0"/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z="2400" smtClean="0"/>
              <a:t>Nếu website là của tổ chức/cơ quan: tên của tổ chức/cơ quan có được nêu rõ trong tài liệu?</a:t>
            </a:r>
          </a:p>
          <a:p>
            <a:pPr marL="990600" lvl="1" indent="-533400" eaLnBrk="1" hangingPunct="1">
              <a:buFontTx/>
              <a:buChar char="-"/>
              <a:defRPr/>
            </a:pPr>
            <a:r>
              <a:rPr lang="vi-VN" sz="2400" smtClean="0"/>
              <a:t>Kiểm tra tên miền của tài liệu, ưu tiên các tên miền có phần mở rộng là .edu, .gov, .org...</a:t>
            </a:r>
            <a:br>
              <a:rPr lang="vi-VN" sz="2400" smtClean="0"/>
            </a:br>
            <a:r>
              <a:rPr lang="vi-VN" sz="2400" smtClean="0"/>
              <a:t/>
            </a:r>
            <a:br>
              <a:rPr lang="vi-VN" sz="2400" smtClean="0"/>
            </a:br>
            <a:endParaRPr lang="en-US" sz="2400" smtClean="0"/>
          </a:p>
          <a:p>
            <a:pPr marL="990600" lvl="1" indent="-533400" eaLnBrk="1" hangingPunct="1">
              <a:buFontTx/>
              <a:buNone/>
              <a:defRPr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609600"/>
            <a:ext cx="3581400" cy="639762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Tiêu chí đánh giá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47800" y="2286000"/>
            <a:ext cx="6629400" cy="2971800"/>
          </a:xfrm>
        </p:spPr>
        <p:txBody>
          <a:bodyPr/>
          <a:lstStyle/>
          <a:p>
            <a:pPr>
              <a:defRPr/>
            </a:pPr>
            <a:r>
              <a:rPr lang="vi-VN" b="1">
                <a:solidFill>
                  <a:schemeClr val="tx2"/>
                </a:solidFill>
              </a:rPr>
              <a:t>Mục đích</a:t>
            </a:r>
            <a:endParaRPr lang="en-US" b="1">
              <a:solidFill>
                <a:schemeClr val="tx2"/>
              </a:solidFill>
            </a:endParaRPr>
          </a:p>
          <a:p>
            <a:pPr marL="990600" lvl="1" indent="-533400">
              <a:buFontTx/>
              <a:buChar char="-"/>
              <a:defRPr/>
            </a:pPr>
            <a:r>
              <a:rPr lang="vi-VN"/>
              <a:t>Lý do thiết lập trang web?</a:t>
            </a:r>
            <a:endParaRPr lang="en-US"/>
          </a:p>
          <a:p>
            <a:pPr marL="990600" lvl="1" indent="-533400">
              <a:buFontTx/>
              <a:buChar char="-"/>
              <a:defRPr/>
            </a:pPr>
            <a:r>
              <a:rPr lang="vi-VN"/>
              <a:t>Đối tượng</a:t>
            </a:r>
            <a:endParaRPr lang="en-US"/>
          </a:p>
          <a:p>
            <a:pPr marL="990600" lvl="1" indent="-533400">
              <a:buFontTx/>
              <a:buChar char="-"/>
              <a:defRPr/>
            </a:pPr>
            <a:r>
              <a:rPr lang="vi-VN"/>
              <a:t>Nội dung có tập trung vào mục đích chuyển tải thông tin </a:t>
            </a:r>
            <a:r>
              <a:rPr lang="vi-VN"/>
              <a:t>không</a:t>
            </a:r>
            <a:r>
              <a:rPr lang="vi-VN" smtClean="0"/>
              <a:t>?</a:t>
            </a:r>
            <a:r>
              <a:rPr lang="vi-VN" sz="2400" smtClean="0"/>
              <a:t/>
            </a:r>
            <a:br>
              <a:rPr lang="vi-VN" sz="2400" smtClean="0"/>
            </a:br>
            <a:r>
              <a:rPr lang="vi-VN" sz="2400" smtClean="0"/>
              <a:t/>
            </a:r>
            <a:br>
              <a:rPr lang="vi-VN" sz="2400" smtClean="0"/>
            </a:br>
            <a:endParaRPr lang="en-US" sz="2400" smtClean="0"/>
          </a:p>
          <a:p>
            <a:pPr marL="990600" lvl="1" indent="-533400" eaLnBrk="1" hangingPunct="1">
              <a:buFontTx/>
              <a:buNone/>
              <a:defRPr/>
            </a:pPr>
            <a:endParaRPr lang="en-US" sz="2400" smtClean="0"/>
          </a:p>
        </p:txBody>
      </p:sp>
    </p:spTree>
    <p:extLst>
      <p:ext uri="{BB962C8B-B14F-4D97-AF65-F5344CB8AC3E}">
        <p14:creationId xmlns:p14="http://schemas.microsoft.com/office/powerpoint/2010/main" val="412566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609600"/>
            <a:ext cx="3581400" cy="639762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Tiêu chí đánh giá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47800" y="2286000"/>
            <a:ext cx="6629400" cy="2971800"/>
          </a:xfrm>
        </p:spPr>
        <p:txBody>
          <a:bodyPr/>
          <a:lstStyle/>
          <a:p>
            <a:pPr>
              <a:defRPr/>
            </a:pPr>
            <a:r>
              <a:rPr lang="vi-VN" b="1">
                <a:solidFill>
                  <a:schemeClr val="tx2"/>
                </a:solidFill>
              </a:rPr>
              <a:t>Tính cập nhật</a:t>
            </a:r>
            <a:endParaRPr lang="en-US" b="1">
              <a:solidFill>
                <a:schemeClr val="tx2"/>
              </a:solidFill>
            </a:endParaRPr>
          </a:p>
          <a:p>
            <a:pPr marL="990600" lvl="1" indent="-533400">
              <a:buFontTx/>
              <a:buChar char="-"/>
              <a:defRPr/>
            </a:pPr>
            <a:r>
              <a:rPr lang="vi-VN"/>
              <a:t>Thời gian tác phẩm được xuất bản</a:t>
            </a:r>
            <a:endParaRPr lang="en-US"/>
          </a:p>
          <a:p>
            <a:pPr marL="990600" lvl="1" indent="-533400">
              <a:buFontTx/>
              <a:buChar char="-"/>
              <a:defRPr/>
            </a:pPr>
            <a:r>
              <a:rPr lang="vi-VN"/>
              <a:t>Thời gian trang web được cập nhật lần cuối</a:t>
            </a:r>
            <a:endParaRPr lang="en-US"/>
          </a:p>
          <a:p>
            <a:pPr marL="990600" lvl="1" indent="-533400">
              <a:buFontTx/>
              <a:buChar char="-"/>
              <a:defRPr/>
            </a:pPr>
            <a:r>
              <a:rPr lang="vi-VN"/>
              <a:t>Tài liệu có thể hiện thông tin về những vấn đề hiện tại?</a:t>
            </a:r>
            <a:r>
              <a:rPr lang="vi-VN" sz="2400" smtClean="0"/>
              <a:t/>
            </a:r>
            <a:br>
              <a:rPr lang="vi-VN" sz="2400" smtClean="0"/>
            </a:br>
            <a:r>
              <a:rPr lang="vi-VN" sz="2400" smtClean="0"/>
              <a:t/>
            </a:r>
            <a:br>
              <a:rPr lang="vi-VN" sz="2400" smtClean="0"/>
            </a:br>
            <a:endParaRPr lang="en-US" sz="2400" smtClean="0"/>
          </a:p>
          <a:p>
            <a:pPr marL="990600" lvl="1" indent="-533400" eaLnBrk="1" hangingPunct="1">
              <a:buFontTx/>
              <a:buNone/>
              <a:defRPr/>
            </a:pPr>
            <a:endParaRPr lang="en-US" sz="2400" smtClean="0"/>
          </a:p>
        </p:txBody>
      </p:sp>
    </p:spTree>
    <p:extLst>
      <p:ext uri="{BB962C8B-B14F-4D97-AF65-F5344CB8AC3E}">
        <p14:creationId xmlns:p14="http://schemas.microsoft.com/office/powerpoint/2010/main" val="83301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609600"/>
            <a:ext cx="3581400" cy="639762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Tiêu chí đánh giá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2286000"/>
            <a:ext cx="7848600" cy="35052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vi-VN" b="1">
                <a:solidFill>
                  <a:schemeClr val="tx2"/>
                </a:solidFill>
              </a:rPr>
              <a:t>Tính khách quan</a:t>
            </a:r>
            <a:endParaRPr lang="en-US" b="1">
              <a:solidFill>
                <a:schemeClr val="tx2"/>
              </a:solidFill>
            </a:endParaRPr>
          </a:p>
          <a:p>
            <a:pPr marL="990600" lvl="1" indent="-533400">
              <a:lnSpc>
                <a:spcPct val="150000"/>
              </a:lnSpc>
              <a:buFontTx/>
              <a:buChar char="-"/>
              <a:defRPr/>
            </a:pPr>
            <a:r>
              <a:rPr lang="vi-VN"/>
              <a:t>Trang web có thể hiện/bị ảnh hưởng bởi một thành kiến nào đó?</a:t>
            </a:r>
            <a:endParaRPr lang="en-US"/>
          </a:p>
          <a:p>
            <a:pPr marL="990600" lvl="1" indent="-533400">
              <a:lnSpc>
                <a:spcPct val="150000"/>
              </a:lnSpc>
              <a:buFontTx/>
              <a:buChar char="-"/>
              <a:defRPr/>
            </a:pPr>
            <a:r>
              <a:rPr lang="vi-VN"/>
              <a:t>Tác phẩm có sử dụng ngôn ngữ kích động?</a:t>
            </a:r>
            <a:endParaRPr lang="en-US"/>
          </a:p>
          <a:p>
            <a:pPr marL="990600" lvl="1" indent="-533400">
              <a:lnSpc>
                <a:spcPct val="150000"/>
              </a:lnSpc>
              <a:buFontTx/>
              <a:buChar char="-"/>
              <a:defRPr/>
            </a:pPr>
            <a:r>
              <a:rPr lang="vi-VN"/>
              <a:t>Quan điểm của tác giả là gì, có được nêu rõ không?</a:t>
            </a:r>
            <a:r>
              <a:rPr lang="vi-VN" sz="2400" smtClean="0"/>
              <a:t/>
            </a:r>
            <a:br>
              <a:rPr lang="vi-VN" sz="2400" smtClean="0"/>
            </a:br>
            <a:r>
              <a:rPr lang="vi-VN" sz="2400" smtClean="0"/>
              <a:t/>
            </a:r>
            <a:br>
              <a:rPr lang="vi-VN" sz="2400" smtClean="0"/>
            </a:br>
            <a:endParaRPr lang="en-US" sz="2400" smtClean="0"/>
          </a:p>
          <a:p>
            <a:pPr marL="990600" lvl="1" indent="-533400" eaLnBrk="1" hangingPunct="1">
              <a:lnSpc>
                <a:spcPct val="150000"/>
              </a:lnSpc>
              <a:buFontTx/>
              <a:buNone/>
              <a:defRPr/>
            </a:pPr>
            <a:endParaRPr lang="en-US" sz="2400" smtClean="0"/>
          </a:p>
        </p:txBody>
      </p:sp>
    </p:spTree>
    <p:extLst>
      <p:ext uri="{BB962C8B-B14F-4D97-AF65-F5344CB8AC3E}">
        <p14:creationId xmlns:p14="http://schemas.microsoft.com/office/powerpoint/2010/main" val="166197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609600"/>
            <a:ext cx="3581400" cy="639762"/>
          </a:xfrm>
        </p:spPr>
        <p:txBody>
          <a:bodyPr/>
          <a:lstStyle/>
          <a:p>
            <a:pPr marL="1117600" indent="-1117600" algn="l">
              <a:defRPr/>
            </a:pPr>
            <a:r>
              <a:rPr lang="en-US" sz="3200"/>
              <a:t>Tiêu chí đánh giá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2209800"/>
            <a:ext cx="7848600" cy="35052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vi-VN" b="1">
                <a:solidFill>
                  <a:schemeClr val="tx2"/>
                </a:solidFill>
              </a:rPr>
              <a:t>Tính bao quát</a:t>
            </a:r>
            <a:endParaRPr lang="en-US" b="1">
              <a:solidFill>
                <a:schemeClr val="tx2"/>
              </a:solidFill>
            </a:endParaRPr>
          </a:p>
          <a:p>
            <a:pPr marL="990600" lvl="1" indent="-533400">
              <a:lnSpc>
                <a:spcPct val="150000"/>
              </a:lnSpc>
              <a:buFontTx/>
              <a:buChar char="-"/>
              <a:defRPr/>
            </a:pPr>
            <a:r>
              <a:rPr lang="vi-VN"/>
              <a:t>Trình bày đầy đủ các khía cạnh của đề tài</a:t>
            </a:r>
            <a:endParaRPr lang="en-US"/>
          </a:p>
          <a:p>
            <a:pPr marL="990600" lvl="1" indent="-533400">
              <a:lnSpc>
                <a:spcPct val="150000"/>
              </a:lnSpc>
              <a:buFontTx/>
              <a:buChar char="-"/>
              <a:defRPr/>
            </a:pPr>
            <a:r>
              <a:rPr lang="vi-VN"/>
              <a:t>Bài viết hoàn chỉnh hay là bản thảo</a:t>
            </a:r>
            <a:endParaRPr lang="en-US"/>
          </a:p>
          <a:p>
            <a:pPr marL="990600" lvl="1" indent="-533400">
              <a:lnSpc>
                <a:spcPct val="150000"/>
              </a:lnSpc>
              <a:buFontTx/>
              <a:buChar char="-"/>
              <a:defRPr/>
            </a:pPr>
            <a:r>
              <a:rPr lang="vi-VN"/>
              <a:t>Trang web cung cấp toàn bộ tác phẩm hay chỉ một trích đoạn của tác phẩm</a:t>
            </a:r>
          </a:p>
          <a:p>
            <a:pPr marL="990600" lvl="1" indent="-533400">
              <a:lnSpc>
                <a:spcPct val="150000"/>
              </a:lnSpc>
              <a:buFontTx/>
              <a:buChar char="-"/>
              <a:defRPr/>
            </a:pPr>
            <a:r>
              <a:rPr lang="vi-VN"/>
              <a:t>Có xa rời mục đích và đối tượng đích không?</a:t>
            </a:r>
            <a:r>
              <a:rPr lang="vi-VN" sz="2400" smtClean="0"/>
              <a:t/>
            </a:r>
            <a:br>
              <a:rPr lang="vi-VN" sz="2400" smtClean="0"/>
            </a:br>
            <a:r>
              <a:rPr lang="vi-VN" sz="2400" smtClean="0"/>
              <a:t/>
            </a:r>
            <a:br>
              <a:rPr lang="vi-VN" sz="2400" smtClean="0"/>
            </a:br>
            <a:endParaRPr lang="en-US" sz="2400" smtClean="0"/>
          </a:p>
          <a:p>
            <a:pPr marL="990600" lvl="1" indent="-533400" eaLnBrk="1" hangingPunct="1">
              <a:lnSpc>
                <a:spcPct val="150000"/>
              </a:lnSpc>
              <a:buFontTx/>
              <a:buNone/>
              <a:defRPr/>
            </a:pPr>
            <a:endParaRPr lang="en-US" sz="2400" smtClean="0"/>
          </a:p>
        </p:txBody>
      </p:sp>
    </p:spTree>
    <p:extLst>
      <p:ext uri="{BB962C8B-B14F-4D97-AF65-F5344CB8AC3E}">
        <p14:creationId xmlns:p14="http://schemas.microsoft.com/office/powerpoint/2010/main" val="256910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&amp; thực hành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en-US" smtClean="0"/>
              <a:t>Trả lời trắc nghiệm</a:t>
            </a:r>
          </a:p>
          <a:p>
            <a:pPr algn="just"/>
            <a:r>
              <a:rPr lang="en-US" altLang="en-US" smtClean="0"/>
              <a:t>Đặt câu hỏi</a:t>
            </a:r>
          </a:p>
          <a:p>
            <a:pPr algn="just"/>
            <a:r>
              <a:rPr lang="en-US" altLang="en-US" smtClean="0"/>
              <a:t>Bài tập về nhà</a:t>
            </a:r>
          </a:p>
        </p:txBody>
      </p:sp>
      <p:sp>
        <p:nvSpPr>
          <p:cNvPr id="3584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A72A11-07B2-4E46-9CC1-13DF99AF9767}" type="slidenum">
              <a:rPr lang="en-US" altLang="en-US" smtClean="0">
                <a:solidFill>
                  <a:schemeClr val="bg1"/>
                </a:solidFill>
              </a:rPr>
              <a:pPr/>
              <a:t>46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110" y="3505200"/>
            <a:ext cx="5277779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45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về nhà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419100" y="2057400"/>
            <a:ext cx="8382000" cy="4892675"/>
          </a:xfrm>
        </p:spPr>
        <p:txBody>
          <a:bodyPr/>
          <a:lstStyle/>
          <a:p>
            <a:pPr algn="just"/>
            <a:r>
              <a:rPr lang="en-US" altLang="en-US" sz="2400" smtClean="0"/>
              <a:t>Tìm kiếm và download các biểu mẫu về nghiên cứu khoa học từ tên miền lttc.edu.vn và sv.lttc.edu.vn</a:t>
            </a:r>
            <a:endParaRPr lang="en-US" altLang="en-US" sz="2400" smtClean="0"/>
          </a:p>
          <a:p>
            <a:pPr algn="just"/>
            <a:r>
              <a:rPr lang="en-US" altLang="en-US" sz="2400" smtClean="0"/>
              <a:t>Tìm hình ảnh về Trường cao đẳng Lý Tự Trọng TP. HCM với yêu cầu</a:t>
            </a:r>
            <a:r>
              <a:rPr lang="vi-VN" altLang="en-US" sz="2400" smtClean="0"/>
              <a:t>:</a:t>
            </a:r>
            <a:endParaRPr lang="vi-VN" altLang="en-US" sz="2400" smtClean="0"/>
          </a:p>
          <a:p>
            <a:pPr lvl="1" algn="just"/>
            <a:r>
              <a:rPr lang="en-US" altLang="en-US" smtClean="0"/>
              <a:t>Nội dung: tuyển sinh</a:t>
            </a:r>
            <a:endParaRPr lang="vi-VN" altLang="en-US" smtClean="0"/>
          </a:p>
          <a:p>
            <a:pPr lvl="1" algn="just"/>
            <a:r>
              <a:rPr lang="en-US" altLang="en-US" smtClean="0"/>
              <a:t>Kích thước ảnh: lớn hơn 800x600</a:t>
            </a:r>
          </a:p>
          <a:p>
            <a:pPr algn="just"/>
            <a:r>
              <a:rPr lang="en-US" altLang="en-US" sz="2400" smtClean="0"/>
              <a:t>Tìm kiếm 3 bài báo về an toàn hệ thống thông tin, sử dụng google dịch ra Tiếng Việt</a:t>
            </a:r>
          </a:p>
          <a:p>
            <a:pPr algn="just"/>
            <a:r>
              <a:rPr lang="en-US" altLang="en-US" sz="2400" smtClean="0"/>
              <a:t>Tìm các tấm ảnh đen trắng, về cuộc đời hoạt động của Bác Hồ, kích thước ảnh lớn hơn 640x480</a:t>
            </a:r>
            <a:endParaRPr lang="vi-VN" altLang="en-US" sz="2400" smtClean="0"/>
          </a:p>
        </p:txBody>
      </p:sp>
      <p:sp>
        <p:nvSpPr>
          <p:cNvPr id="3584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A72A11-07B2-4E46-9CC1-13DF99AF9767}" type="slidenum">
              <a:rPr lang="en-US" altLang="en-US" smtClean="0">
                <a:solidFill>
                  <a:schemeClr val="bg1"/>
                </a:solidFill>
              </a:rPr>
              <a:pPr/>
              <a:t>47</a:t>
            </a:fld>
            <a:endParaRPr lang="en-US" altLang="en-US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70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2"/>
          <p:cNvSpPr>
            <a:spLocks noChangeArrowheads="1" noChangeShapeType="1" noTextEdit="1"/>
          </p:cNvSpPr>
          <p:nvPr/>
        </p:nvSpPr>
        <p:spPr bwMode="gray">
          <a:xfrm>
            <a:off x="2175669" y="3048000"/>
            <a:ext cx="44958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Thank You !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524000" y="5410200"/>
            <a:ext cx="2819400" cy="381000"/>
          </a:xfrm>
        </p:spPr>
        <p:txBody>
          <a:bodyPr/>
          <a:lstStyle/>
          <a:p>
            <a:r>
              <a:rPr lang="en-US" altLang="en-US" sz="3200" smtClean="0"/>
              <a:t>Khoa CNTT</a:t>
            </a:r>
          </a:p>
          <a:p>
            <a:endParaRPr lang="en-US" altLang="en-US" sz="3200" smtClean="0"/>
          </a:p>
        </p:txBody>
      </p:sp>
    </p:spTree>
    <p:extLst>
      <p:ext uri="{BB962C8B-B14F-4D97-AF65-F5344CB8AC3E}">
        <p14:creationId xmlns:p14="http://schemas.microsoft.com/office/powerpoint/2010/main" val="419845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Default Design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1399CED2-BD87-4F21-AC7D-677AD5206E4D}" vid="{E840D023-3823-4F82-B7D3-CCA5FA99297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1959</TotalTime>
  <Words>1157</Words>
  <Application>Microsoft Office PowerPoint</Application>
  <PresentationFormat>On-screen Show (4:3)</PresentationFormat>
  <Paragraphs>169</Paragraphs>
  <Slides>48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Arial</vt:lpstr>
      <vt:lpstr>Calibri</vt:lpstr>
      <vt:lpstr>Tahoma</vt:lpstr>
      <vt:lpstr>Times New Roman</vt:lpstr>
      <vt:lpstr>Wingdings</vt:lpstr>
      <vt:lpstr>Theme1</vt:lpstr>
      <vt:lpstr>Image</vt:lpstr>
      <vt:lpstr>Internet và An toàn dữ liệu</vt:lpstr>
      <vt:lpstr>Tìm kiếm trên Internet</vt:lpstr>
      <vt:lpstr>Đặc điểm của thông tin trên Internet</vt:lpstr>
      <vt:lpstr>Có thể tìm được mọi thông tin trên Internet?</vt:lpstr>
      <vt:lpstr>Tìm kiếm các thông tin học thuật ở đâu?</vt:lpstr>
      <vt:lpstr>Tìm tin bằng cách nào?</vt:lpstr>
      <vt:lpstr>Tìm tin bằng cách nào?</vt:lpstr>
      <vt:lpstr>PowerPoint Presentation</vt:lpstr>
      <vt:lpstr>Một số Search Engines tiếng Việt</vt:lpstr>
      <vt:lpstr>PowerPoint Presentation</vt:lpstr>
      <vt:lpstr>Tìm kiếm thông tin với Google</vt:lpstr>
      <vt:lpstr>PowerPoint Presentation</vt:lpstr>
      <vt:lpstr>Dấu ngoặc kép “ ”</vt:lpstr>
      <vt:lpstr>PowerPoint Presentation</vt:lpstr>
      <vt:lpstr>Dấu “ + ” &amp; dấu “ - ”</vt:lpstr>
      <vt:lpstr>Dấu “ + ” &amp; dấu “ - ”</vt:lpstr>
      <vt:lpstr>Tìm kiếm với OR</vt:lpstr>
      <vt:lpstr>Tìm một trang web/tên miền nhất định</vt:lpstr>
      <vt:lpstr>PowerPoint Presentation</vt:lpstr>
      <vt:lpstr>Dấu “~”</vt:lpstr>
      <vt:lpstr>Dấu “…”</vt:lpstr>
      <vt:lpstr>Dấu “…”</vt:lpstr>
      <vt:lpstr>Tìm kiếm bằng hình ảnh</vt:lpstr>
      <vt:lpstr>PowerPoint Presentation</vt:lpstr>
      <vt:lpstr>Tìm kiếm bằng giọng nói</vt:lpstr>
      <vt:lpstr>Tìm kiếm video</vt:lpstr>
      <vt:lpstr>Tìm kiếm thông tin học thuật</vt:lpstr>
      <vt:lpstr>Tìm kiếm thông tin học thuật</vt:lpstr>
      <vt:lpstr>PowerPoint Presentation</vt:lpstr>
      <vt:lpstr> Tìm kiếm theo tệp tin  </vt:lpstr>
      <vt:lpstr> Tìm kiếm theo tệp tin  </vt:lpstr>
      <vt:lpstr> Định nghĩa từ và cụm từ  </vt:lpstr>
      <vt:lpstr> Tìm các trang có liên quan  </vt:lpstr>
      <vt:lpstr> Xem thời gian  </vt:lpstr>
      <vt:lpstr> Xem thời tiết  </vt:lpstr>
      <vt:lpstr>PowerPoint Presentation</vt:lpstr>
      <vt:lpstr> Chuyển đổi đơn vị đo lường  </vt:lpstr>
      <vt:lpstr> Tính toán  </vt:lpstr>
      <vt:lpstr>Chú ý</vt:lpstr>
      <vt:lpstr>Kỹ năng đánh giá thông tin</vt:lpstr>
      <vt:lpstr>Tiêu chí đánh giá</vt:lpstr>
      <vt:lpstr>Tiêu chí đánh giá</vt:lpstr>
      <vt:lpstr>Tiêu chí đánh giá</vt:lpstr>
      <vt:lpstr>Tiêu chí đánh giá</vt:lpstr>
      <vt:lpstr>Tiêu chí đánh giá</vt:lpstr>
      <vt:lpstr>Bài tập &amp; thực hành</vt:lpstr>
      <vt:lpstr>Bài tập về nhà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NĂNG TÌM &amp; ĐÁNH GIÁ THÔNG TIN</dc:title>
  <dc:creator>VÕ THUÝ HOA;thuyhoa.vo@gmail.com</dc:creator>
  <cp:lastModifiedBy>ti</cp:lastModifiedBy>
  <cp:revision>57</cp:revision>
  <dcterms:created xsi:type="dcterms:W3CDTF">2010-07-08T01:05:37Z</dcterms:created>
  <dcterms:modified xsi:type="dcterms:W3CDTF">2020-03-28T22:36:52Z</dcterms:modified>
</cp:coreProperties>
</file>